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33" r:id="rId5"/>
    <p:sldId id="257" r:id="rId6"/>
    <p:sldId id="260" r:id="rId7"/>
    <p:sldId id="259" r:id="rId8"/>
    <p:sldId id="270" r:id="rId9"/>
    <p:sldId id="271" r:id="rId10"/>
    <p:sldId id="272" r:id="rId11"/>
    <p:sldId id="273" r:id="rId12"/>
    <p:sldId id="274" r:id="rId13"/>
    <p:sldId id="258" r:id="rId14"/>
    <p:sldId id="263" r:id="rId15"/>
    <p:sldId id="264" r:id="rId16"/>
    <p:sldId id="265" r:id="rId17"/>
    <p:sldId id="266" r:id="rId18"/>
    <p:sldId id="267" r:id="rId19"/>
    <p:sldId id="268" r:id="rId20"/>
    <p:sldId id="280" r:id="rId21"/>
    <p:sldId id="277" r:id="rId22"/>
    <p:sldId id="278" r:id="rId23"/>
    <p:sldId id="279" r:id="rId24"/>
    <p:sldId id="281" r:id="rId25"/>
    <p:sldId id="282" r:id="rId26"/>
    <p:sldId id="283" r:id="rId27"/>
    <p:sldId id="284" r:id="rId28"/>
    <p:sldId id="285" r:id="rId29"/>
    <p:sldId id="332" r:id="rId30"/>
    <p:sldId id="286" r:id="rId31"/>
    <p:sldId id="287" r:id="rId32"/>
    <p:sldId id="316" r:id="rId33"/>
    <p:sldId id="288" r:id="rId34"/>
    <p:sldId id="289" r:id="rId35"/>
    <p:sldId id="290" r:id="rId36"/>
    <p:sldId id="291" r:id="rId37"/>
    <p:sldId id="334" r:id="rId38"/>
    <p:sldId id="292" r:id="rId39"/>
    <p:sldId id="293" r:id="rId40"/>
    <p:sldId id="294" r:id="rId41"/>
    <p:sldId id="295" r:id="rId42"/>
    <p:sldId id="296" r:id="rId43"/>
    <p:sldId id="297" r:id="rId44"/>
    <p:sldId id="298" r:id="rId45"/>
    <p:sldId id="299" r:id="rId46"/>
    <p:sldId id="300" r:id="rId47"/>
    <p:sldId id="301" r:id="rId48"/>
    <p:sldId id="302" r:id="rId49"/>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352"/>
    <p:restoredTop sz="94726"/>
  </p:normalViewPr>
  <p:slideViewPr>
    <p:cSldViewPr showGuides="1">
      <p:cViewPr varScale="1">
        <p:scale>
          <a:sx n="81" d="100"/>
          <a:sy n="81" d="100"/>
        </p:scale>
        <p:origin x="101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64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4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065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5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5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75C51760-B862-4E2D-B22B-1E23EF5093DF}"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幻灯片图像占位符 1"/>
          <p:cNvSpPr>
            <a:spLocks noGrp="1" noRot="1" noChangeAspect="1" noTextEdit="1"/>
          </p:cNvSpPr>
          <p:nvPr>
            <p:ph type="sldImg"/>
          </p:nvPr>
        </p:nvSpPr>
        <p:spPr>
          <a:ln/>
        </p:spPr>
      </p:sp>
      <p:sp>
        <p:nvSpPr>
          <p:cNvPr id="5123"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51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dirty="0"/>
            </a:fld>
            <a:endParaRPr lang="en-US" altLang="zh-CN" sz="1200" b="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ln/>
        </p:spPr>
        <p:txBody>
          <a:bodyPr wrap="square" lIns="91440" tIns="45720" rIns="91440" bIns="45720" anchor="t" anchorCtr="0"/>
          <a:p>
            <a:pPr lvl="0" eaLnBrk="1" hangingPunct="1"/>
            <a:endParaRPr lang="zh-CN" altLang="en-US" dirty="0"/>
          </a:p>
        </p:txBody>
      </p:sp>
      <p:sp>
        <p:nvSpPr>
          <p:cNvPr id="317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dirty="0"/>
            </a:fld>
            <a:endParaRPr lang="en-US" altLang="zh-CN" sz="1200" b="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ln/>
        </p:spPr>
        <p:txBody>
          <a:bodyPr wrap="square" lIns="91440" tIns="45720" rIns="91440" bIns="45720" anchor="t" anchorCtr="0"/>
          <a:p>
            <a:pPr lvl="0" eaLnBrk="1" hangingPunct="1"/>
            <a:endParaRPr lang="zh-CN" altLang="en-US" dirty="0"/>
          </a:p>
        </p:txBody>
      </p:sp>
      <p:sp>
        <p:nvSpPr>
          <p:cNvPr id="419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dirty="0"/>
            </a:fld>
            <a:endParaRPr lang="en-US" altLang="zh-CN" sz="1200" b="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38914" name="Rectangle 2"/>
          <p:cNvSpPr>
            <a:spLocks noGrp="1" noRot="1" noChangeArrowheads="1"/>
          </p:cNvSpPr>
          <p:nvPr>
            <p:ph type="ctrTitle"/>
          </p:nvPr>
        </p:nvSpPr>
        <p:spPr>
          <a:xfrm>
            <a:off x="3962400" y="1066800"/>
            <a:ext cx="4648200" cy="1981200"/>
          </a:xfrm>
        </p:spPr>
        <p:txBody>
          <a:bodyPr/>
          <a:lstStyle>
            <a:lvl1pPr>
              <a:defRPr/>
            </a:lvl1pPr>
          </a:lstStyle>
          <a:p>
            <a:pPr lvl="0"/>
            <a:r>
              <a:rPr lang="zh-CN" altLang="en-US" noProof="0" smtClean="0"/>
              <a:t>单击此处编辑母版标题样式</a:t>
            </a:r>
            <a:endParaRPr lang="zh-CN" altLang="en-US" noProof="0" smtClean="0"/>
          </a:p>
        </p:txBody>
      </p:sp>
      <p:sp>
        <p:nvSpPr>
          <p:cNvPr id="38915" name="Rectangle 3"/>
          <p:cNvSpPr>
            <a:spLocks noGrp="1" noRot="1" noChangeArrowheads="1"/>
          </p:cNvSpPr>
          <p:nvPr>
            <p:ph type="subTitle" idx="1"/>
          </p:nvPr>
        </p:nvSpPr>
        <p:spPr>
          <a:xfrm>
            <a:off x="3962400" y="3657600"/>
            <a:ext cx="4572000" cy="1676400"/>
          </a:xfrm>
        </p:spPr>
        <p:txBody>
          <a:bodyPr/>
          <a:lstStyle>
            <a:lvl1pPr marL="0" indent="0" algn="ctr">
              <a:buFont typeface="Wingdings" panose="05000000000000000000" pitchFamily="2" charset="2"/>
              <a:buNone/>
              <a:defRPr/>
            </a:lvl1pPr>
          </a:lstStyle>
          <a:p>
            <a:pPr lvl="0"/>
            <a:r>
              <a:rPr lang="zh-CN" altLang="en-US" noProof="0" smtClean="0"/>
              <a:t>单击此处编辑母版副标题样式</a:t>
            </a:r>
            <a:endParaRPr lang="zh-CN" altLang="en-US" noProof="0" smtClean="0"/>
          </a:p>
        </p:txBody>
      </p:sp>
      <p:sp>
        <p:nvSpPr>
          <p:cNvPr id="7" name="Rectangle 4"/>
          <p:cNvSpPr>
            <a:spLocks noGrp="1" noChangeArrowheads="1"/>
          </p:cNvSpPr>
          <p:nvPr>
            <p:ph type="dt" sz="half" idx="2"/>
          </p:nvPr>
        </p:nvSpPr>
        <p:spPr bwMode="auto">
          <a:xfrm>
            <a:off x="301625" y="6076950"/>
            <a:ext cx="2289175"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AA63DE51-1B4E-4C4C-B765-E7A4B90BAAA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076950"/>
            <a:ext cx="2895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mtClean="0"/>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076950"/>
            <a:ext cx="2289175"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AE41478-F7C6-4536-9229-F92B13D40C1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685800"/>
            <a:ext cx="2135187" cy="5181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85800"/>
            <a:ext cx="6256338" cy="51816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981200"/>
            <a:ext cx="4194175"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1375" y="1981200"/>
            <a:ext cx="4194175"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981200"/>
            <a:ext cx="8540750"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04800" y="4000500"/>
            <a:ext cx="8540750"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981200"/>
            <a:ext cx="4194175"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651375" y="1981200"/>
            <a:ext cx="4194175"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04800" y="1981200"/>
            <a:ext cx="4194175"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304800" y="4000500"/>
            <a:ext cx="4194175"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half" idx="3"/>
          </p:nvPr>
        </p:nvSpPr>
        <p:spPr>
          <a:xfrm>
            <a:off x="4651375" y="1981200"/>
            <a:ext cx="4194175"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981200"/>
            <a:ext cx="4194175"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51375" y="1981200"/>
            <a:ext cx="4194175"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51375" y="4000500"/>
            <a:ext cx="4194175"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685800"/>
            <a:ext cx="854075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04800" y="1981200"/>
            <a:ext cx="4194175"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51375" y="1981200"/>
            <a:ext cx="4194175"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304800" y="4000500"/>
            <a:ext cx="4194175"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内容占位符 5"/>
          <p:cNvSpPr>
            <a:spLocks noGrp="1"/>
          </p:cNvSpPr>
          <p:nvPr>
            <p:ph sz="quarter" idx="4"/>
          </p:nvPr>
        </p:nvSpPr>
        <p:spPr>
          <a:xfrm>
            <a:off x="4651375" y="4000500"/>
            <a:ext cx="4194175" cy="18669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4800" y="1981200"/>
            <a:ext cx="4194175"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1375" y="1981200"/>
            <a:ext cx="4194175"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8"/>
          <a:stretch>
            <a:fillRect/>
          </a:stretch>
        </a:blipFill>
        <a:effectLst/>
      </p:bgPr>
    </p:bg>
    <p:spTree>
      <p:nvGrpSpPr>
        <p:cNvPr id="1" name=""/>
        <p:cNvGrpSpPr/>
        <p:nvPr/>
      </p:nvGrpSpPr>
      <p:grpSpPr/>
      <p:sp>
        <p:nvSpPr>
          <p:cNvPr id="1026" name="Rectangle 2"/>
          <p:cNvSpPr>
            <a:spLocks noGrp="1" noRot="1"/>
          </p:cNvSpPr>
          <p:nvPr>
            <p:ph type="title"/>
          </p:nvPr>
        </p:nvSpPr>
        <p:spPr>
          <a:xfrm>
            <a:off x="301625" y="6858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noRot="1"/>
          </p:cNvSpPr>
          <p:nvPr>
            <p:ph type="body" idx="1"/>
          </p:nvPr>
        </p:nvSpPr>
        <p:spPr>
          <a:xfrm>
            <a:off x="304800" y="1981200"/>
            <a:ext cx="854075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7892" name="Rectangle 4"/>
          <p:cNvSpPr>
            <a:spLocks noGrp="1" noChangeArrowheads="1"/>
          </p:cNvSpPr>
          <p:nvPr>
            <p:ph type="dt" sz="half" idx="2"/>
          </p:nvPr>
        </p:nvSpPr>
        <p:spPr bwMode="auto">
          <a:xfrm>
            <a:off x="301625"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b="0"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650054A1-9A65-44D9-A498-52D637C22DDC}"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893" name="Rectangle 5"/>
          <p:cNvSpPr>
            <a:spLocks noGrp="1" noChangeArrowheads="1"/>
          </p:cNvSpPr>
          <p:nvPr>
            <p:ph type="ftr" sz="quarter" idx="3"/>
          </p:nvPr>
        </p:nvSpPr>
        <p:spPr bwMode="auto">
          <a:xfrm>
            <a:off x="3124200" y="60198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b="0" smtClean="0"/>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集成电路原理与设计：阱</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894" name="Rectangle 6"/>
          <p:cNvSpPr>
            <a:spLocks noGrp="1" noChangeArrowheads="1"/>
          </p:cNvSpPr>
          <p:nvPr>
            <p:ph type="sldNum" sz="quarter" idx="4"/>
          </p:nvPr>
        </p:nvSpPr>
        <p:spPr bwMode="auto">
          <a:xfrm>
            <a:off x="6553200"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b="0"/>
            </a:lvl1pPr>
          </a:lstStyle>
          <a:p>
            <a:pPr marL="0" marR="0" lvl="0" indent="0" algn="r" defTabSz="914400" rtl="0" eaLnBrk="1" fontAlgn="base" latinLnBrk="0" hangingPunct="1">
              <a:lnSpc>
                <a:spcPct val="100000"/>
              </a:lnSpc>
              <a:spcBef>
                <a:spcPct val="0"/>
              </a:spcBef>
              <a:spcAft>
                <a:spcPct val="0"/>
              </a:spcAft>
              <a:buClrTx/>
              <a:buSzTx/>
              <a:buFontTx/>
              <a:buNone/>
              <a:defRPr/>
            </a:pPr>
            <a:fld id="{CBB4ED70-5B61-4CD5-942B-49C13B481D09}"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wmf"/><Relationship Id="rId7" Type="http://schemas.openxmlformats.org/officeDocument/2006/relationships/oleObject" Target="../embeddings/oleObject6.bin"/><Relationship Id="rId6" Type="http://schemas.openxmlformats.org/officeDocument/2006/relationships/image" Target="../media/image20.wmf"/><Relationship Id="rId5" Type="http://schemas.openxmlformats.org/officeDocument/2006/relationships/oleObject" Target="../embeddings/oleObject5.bin"/><Relationship Id="rId4" Type="http://schemas.openxmlformats.org/officeDocument/2006/relationships/image" Target="../media/image19.wmf"/><Relationship Id="rId3" Type="http://schemas.openxmlformats.org/officeDocument/2006/relationships/oleObject" Target="../embeddings/oleObject4.bin"/><Relationship Id="rId2" Type="http://schemas.openxmlformats.org/officeDocument/2006/relationships/image" Target="../media/image18.wmf"/><Relationship Id="rId11" Type="http://schemas.openxmlformats.org/officeDocument/2006/relationships/vmlDrawing" Target="../drawings/vmlDrawing3.vml"/><Relationship Id="rId10" Type="http://schemas.openxmlformats.org/officeDocument/2006/relationships/slideLayout" Target="../slideLayouts/slideLayout16.xml"/><Relationship Id="rId1"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13.xml"/><Relationship Id="rId3" Type="http://schemas.openxmlformats.org/officeDocument/2006/relationships/image" Target="../media/image27.jpeg"/><Relationship Id="rId2" Type="http://schemas.openxmlformats.org/officeDocument/2006/relationships/image" Target="../media/image26.wmf"/><Relationship Id="rId1"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12.xml"/><Relationship Id="rId3" Type="http://schemas.openxmlformats.org/officeDocument/2006/relationships/image" Target="../media/image32.wmf"/><Relationship Id="rId2" Type="http://schemas.openxmlformats.org/officeDocument/2006/relationships/oleObject" Target="../embeddings/oleObject8.bin"/><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9.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39.emf"/><Relationship Id="rId1"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audio" Target="../media/audio1.wav"/><Relationship Id="rId2" Type="http://schemas.openxmlformats.org/officeDocument/2006/relationships/image" Target="../media/image3.emf"/><Relationship Id="rId1"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5.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2.xml"/><Relationship Id="rId3" Type="http://schemas.openxmlformats.org/officeDocument/2006/relationships/image" Target="../media/image5.wmf"/><Relationship Id="rId2" Type="http://schemas.openxmlformats.org/officeDocument/2006/relationships/oleObject" Target="../embeddings/oleObject2.bin"/><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6"/>
          <p:cNvSpPr txBox="1">
            <a:spLocks noGrp="1"/>
          </p:cNvSpPr>
          <p:nvPr>
            <p:ph type="sldNum" sz="quarter" idx="4"/>
          </p:nvPr>
        </p:nvSpPr>
        <p:spPr>
          <a:ln/>
        </p:spPr>
        <p:txBody>
          <a:bodyPr/>
          <a:p>
            <a:pPr marL="0" indent="0" algn="r" eaLnBrk="1" hangingPunct="1">
              <a:spcBef>
                <a:spcPct val="0"/>
              </a:spcBef>
              <a:buClrTx/>
              <a:buSzTx/>
              <a:buFontTx/>
              <a:buNone/>
            </a:pPr>
            <a:fld id="{9A0DB2DC-4C9A-4742-B13C-FB6460FD3503}" type="slidenum">
              <a:rPr lang="en-US" altLang="zh-CN" sz="1400" kern="1200" dirty="0">
                <a:latin typeface="+mn-lt"/>
                <a:ea typeface="+mn-ea"/>
                <a:cs typeface="+mn-cs"/>
              </a:rPr>
            </a:fld>
            <a:endParaRPr lang="en-US" altLang="zh-CN" sz="1400" kern="1200" dirty="0">
              <a:latin typeface="+mn-lt"/>
              <a:ea typeface="+mn-ea"/>
              <a:cs typeface="+mn-cs"/>
            </a:endParaRPr>
          </a:p>
        </p:txBody>
      </p:sp>
      <p:sp>
        <p:nvSpPr>
          <p:cNvPr id="4099" name="Rectangle 2"/>
          <p:cNvSpPr>
            <a:spLocks noGrp="1" noRot="1"/>
          </p:cNvSpPr>
          <p:nvPr>
            <p:ph type="ctrTitle"/>
          </p:nvPr>
        </p:nvSpPr>
        <p:spPr>
          <a:ln/>
        </p:spPr>
        <p:txBody>
          <a:bodyPr vert="horz" wrap="square" lIns="91440" tIns="45720" rIns="91440" bIns="45720" anchor="ctr" anchorCtr="0"/>
          <a:p>
            <a:pPr eaLnBrk="1" hangingPunct="1">
              <a:buClrTx/>
              <a:buSzTx/>
              <a:buFontTx/>
            </a:pPr>
            <a:r>
              <a:rPr lang="zh-CN" altLang="en-US" kern="1200" dirty="0">
                <a:latin typeface="+mj-lt"/>
                <a:ea typeface="+mj-ea"/>
                <a:cs typeface="+mj-cs"/>
              </a:rPr>
              <a:t>第</a:t>
            </a:r>
            <a:r>
              <a:rPr lang="en-US" altLang="zh-CN" kern="1200" dirty="0">
                <a:latin typeface="+mj-lt"/>
                <a:ea typeface="+mj-ea"/>
                <a:cs typeface="+mj-cs"/>
              </a:rPr>
              <a:t>3</a:t>
            </a:r>
            <a:r>
              <a:rPr lang="zh-CN" altLang="en-US" kern="1200" dirty="0">
                <a:latin typeface="+mj-lt"/>
                <a:ea typeface="+mj-ea"/>
                <a:cs typeface="+mj-cs"/>
              </a:rPr>
              <a:t>章  阱</a:t>
            </a:r>
            <a:endParaRPr lang="zh-CN" altLang="en-US" kern="1200" dirty="0">
              <a:latin typeface="+mj-lt"/>
              <a:ea typeface="+mj-ea"/>
              <a:cs typeface="+mj-cs"/>
            </a:endParaRPr>
          </a:p>
        </p:txBody>
      </p:sp>
      <p:sp>
        <p:nvSpPr>
          <p:cNvPr id="4100" name="Rectangle 3"/>
          <p:cNvSpPr>
            <a:spLocks noGrp="1" noRot="1"/>
          </p:cNvSpPr>
          <p:nvPr>
            <p:ph type="subTitle" idx="1"/>
          </p:nvPr>
        </p:nvSpPr>
        <p:spPr>
          <a:ln/>
        </p:spPr>
        <p:txBody>
          <a:bodyPr vert="horz" wrap="square" lIns="91440" tIns="45720" rIns="91440" bIns="45720" anchor="t" anchorCtr="0"/>
          <a:p>
            <a:pPr eaLnBrk="1" hangingPunct="1">
              <a:buSzPct val="70000"/>
            </a:pPr>
            <a:endParaRPr lang="zh-CN" altLang="zh-CN" kern="1200" dirty="0">
              <a:latin typeface="+mn-lt"/>
              <a:ea typeface="+mn-ea"/>
              <a:cs typeface="+mn-cs"/>
            </a:endParaRPr>
          </a:p>
        </p:txBody>
      </p:sp>
      <p:sp>
        <p:nvSpPr>
          <p:cNvPr id="4101" name="页脚占位符 1"/>
          <p:cNvSpPr txBox="1">
            <a:spLocks noGrp="1"/>
          </p:cNvSpPr>
          <p:nvPr>
            <p:ph type="ftr" sz="quarter" idx="3"/>
          </p:nvPr>
        </p:nvSpPr>
        <p:spPr>
          <a:ln/>
        </p:spPr>
        <p:txBody>
          <a:bodyPr/>
          <a:p>
            <a:pPr marL="0" indent="0" algn="ctr" eaLnBrk="1" hangingPunct="1">
              <a:spcBef>
                <a:spcPct val="0"/>
              </a:spcBef>
              <a:buClrTx/>
              <a:buSzTx/>
              <a:buFontTx/>
              <a:buNone/>
            </a:pPr>
            <a:r>
              <a:rPr lang="en-US" altLang="zh-CN" sz="1400" kern="1200" dirty="0">
                <a:latin typeface="+mn-lt"/>
                <a:ea typeface="+mn-ea"/>
                <a:cs typeface="+mn-cs"/>
              </a:rPr>
              <a:t>CMOS</a:t>
            </a:r>
            <a:r>
              <a:rPr lang="zh-CN" altLang="en-US" sz="1400" kern="1200" dirty="0">
                <a:latin typeface="+mn-lt"/>
                <a:ea typeface="+mn-ea"/>
                <a:cs typeface="+mn-cs"/>
              </a:rPr>
              <a:t>集成电路原理与设计：阱</a:t>
            </a:r>
            <a:endParaRPr lang="en-US" altLang="zh-CN" sz="1400" kern="1200" dirty="0">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灯片编号占位符 7"/>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14339" name="Rectangle 2"/>
          <p:cNvSpPr>
            <a:spLocks noGrp="1" noRot="1"/>
          </p:cNvSpPr>
          <p:nvPr>
            <p:ph type="title"/>
          </p:nvPr>
        </p:nvSpPr>
        <p:spPr>
          <a:ln/>
        </p:spPr>
        <p:txBody>
          <a:bodyPr vert="horz" wrap="square" lIns="91440" tIns="45720" rIns="91440" bIns="45720" anchor="ctr" anchorCtr="0"/>
          <a:p>
            <a:pPr eaLnBrk="1" hangingPunct="1"/>
            <a:r>
              <a:rPr lang="en-US" altLang="zh-CN" dirty="0"/>
              <a:t>3.2 </a:t>
            </a:r>
            <a:r>
              <a:rPr lang="zh-CN" altLang="en-US" dirty="0"/>
              <a:t>阱连接布局</a:t>
            </a:r>
            <a:endParaRPr lang="zh-CN" altLang="en-US" dirty="0"/>
          </a:p>
        </p:txBody>
      </p:sp>
      <p:sp>
        <p:nvSpPr>
          <p:cNvPr id="14340" name="Text Box 6"/>
          <p:cNvSpPr txBox="1"/>
          <p:nvPr/>
        </p:nvSpPr>
        <p:spPr>
          <a:xfrm>
            <a:off x="971550" y="1557338"/>
            <a:ext cx="34798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0000FF"/>
                </a:solidFill>
                <a:latin typeface="楷体_GB2312" pitchFamily="49" charset="-122"/>
                <a:ea typeface="楷体_GB2312" pitchFamily="49" charset="-122"/>
              </a:rPr>
              <a:t>阱连接的改进方法：</a:t>
            </a:r>
            <a:endParaRPr lang="zh-CN" altLang="en-US" sz="2800" dirty="0">
              <a:solidFill>
                <a:srgbClr val="0000FF"/>
              </a:solidFill>
              <a:latin typeface="楷体_GB2312" pitchFamily="49" charset="-122"/>
              <a:ea typeface="楷体_GB2312" pitchFamily="49" charset="-122"/>
            </a:endParaRPr>
          </a:p>
        </p:txBody>
      </p:sp>
      <p:pic>
        <p:nvPicPr>
          <p:cNvPr id="14341" name="Picture 8"/>
          <p:cNvPicPr>
            <a:picLocks noGrp="1" noChangeAspect="1"/>
          </p:cNvPicPr>
          <p:nvPr>
            <p:ph sz="half" idx="3"/>
          </p:nvPr>
        </p:nvPicPr>
        <p:blipFill>
          <a:blip r:embed="rId1"/>
          <a:srcRect/>
          <a:stretch>
            <a:fillRect/>
          </a:stretch>
        </p:blipFill>
        <p:spPr>
          <a:xfrm>
            <a:off x="4572000" y="1916113"/>
            <a:ext cx="4314825" cy="2163762"/>
          </a:xfrm>
          <a:ln/>
        </p:spPr>
      </p:pic>
      <p:pic>
        <p:nvPicPr>
          <p:cNvPr id="14342" name="Picture 10"/>
          <p:cNvPicPr>
            <a:picLocks noGrp="1" noChangeAspect="1"/>
          </p:cNvPicPr>
          <p:nvPr>
            <p:ph sz="quarter" idx="1"/>
          </p:nvPr>
        </p:nvPicPr>
        <p:blipFill>
          <a:blip r:embed="rId2"/>
          <a:srcRect/>
          <a:stretch>
            <a:fillRect/>
          </a:stretch>
        </p:blipFill>
        <p:spPr>
          <a:xfrm>
            <a:off x="468313" y="2060575"/>
            <a:ext cx="3962400" cy="1752600"/>
          </a:xfrm>
          <a:ln/>
        </p:spPr>
      </p:pic>
      <p:pic>
        <p:nvPicPr>
          <p:cNvPr id="14343" name="Picture 12"/>
          <p:cNvPicPr>
            <a:picLocks noGrp="1" noChangeAspect="1"/>
          </p:cNvPicPr>
          <p:nvPr>
            <p:ph sz="quarter" idx="2"/>
          </p:nvPr>
        </p:nvPicPr>
        <p:blipFill>
          <a:blip r:embed="rId3"/>
          <a:srcRect/>
          <a:stretch>
            <a:fillRect/>
          </a:stretch>
        </p:blipFill>
        <p:spPr>
          <a:xfrm>
            <a:off x="539750" y="4076700"/>
            <a:ext cx="3940175" cy="2014538"/>
          </a:xfrm>
          <a:ln/>
        </p:spPr>
      </p:pic>
      <p:sp>
        <p:nvSpPr>
          <p:cNvPr id="14344" name="Text Box 13"/>
          <p:cNvSpPr txBox="1"/>
          <p:nvPr/>
        </p:nvSpPr>
        <p:spPr>
          <a:xfrm>
            <a:off x="1763713" y="3789363"/>
            <a:ext cx="1728787"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b="1" dirty="0"/>
              <a:t>（</a:t>
            </a:r>
            <a:r>
              <a:rPr lang="en-US" altLang="zh-CN" sz="1800" b="1" dirty="0"/>
              <a:t>1</a:t>
            </a:r>
            <a:r>
              <a:rPr lang="zh-CN" altLang="en-US" sz="1800" b="1" dirty="0"/>
              <a:t>）</a:t>
            </a:r>
            <a:endParaRPr lang="zh-CN" altLang="en-US" sz="1800" b="1" dirty="0"/>
          </a:p>
        </p:txBody>
      </p:sp>
      <p:sp>
        <p:nvSpPr>
          <p:cNvPr id="14345" name="Text Box 14"/>
          <p:cNvSpPr txBox="1"/>
          <p:nvPr/>
        </p:nvSpPr>
        <p:spPr>
          <a:xfrm>
            <a:off x="1763713" y="6092825"/>
            <a:ext cx="1728787"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b="1" dirty="0"/>
              <a:t>（</a:t>
            </a:r>
            <a:r>
              <a:rPr lang="en-US" altLang="zh-CN" sz="1800" b="1" dirty="0"/>
              <a:t>2</a:t>
            </a:r>
            <a:r>
              <a:rPr lang="zh-CN" altLang="en-US" sz="1800" b="1" dirty="0"/>
              <a:t>）</a:t>
            </a:r>
            <a:endParaRPr lang="zh-CN" altLang="en-US" sz="1800" b="1" dirty="0"/>
          </a:p>
        </p:txBody>
      </p:sp>
      <p:sp>
        <p:nvSpPr>
          <p:cNvPr id="14346" name="Text Box 15"/>
          <p:cNvSpPr txBox="1"/>
          <p:nvPr/>
        </p:nvSpPr>
        <p:spPr>
          <a:xfrm>
            <a:off x="5940425" y="4149725"/>
            <a:ext cx="1728788"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b="1" dirty="0"/>
              <a:t>（</a:t>
            </a:r>
            <a:r>
              <a:rPr lang="en-US" altLang="zh-CN" sz="1800" b="1" dirty="0"/>
              <a:t>3</a:t>
            </a:r>
            <a:r>
              <a:rPr lang="zh-CN" altLang="en-US" sz="1800" b="1" dirty="0"/>
              <a:t>）</a:t>
            </a:r>
            <a:endParaRPr lang="zh-CN" altLang="en-US" sz="1800" b="1" dirty="0"/>
          </a:p>
        </p:txBody>
      </p:sp>
      <p:sp>
        <p:nvSpPr>
          <p:cNvPr id="14347" name="Text Box 16"/>
          <p:cNvSpPr txBox="1"/>
          <p:nvPr/>
        </p:nvSpPr>
        <p:spPr>
          <a:xfrm>
            <a:off x="4787900" y="4652963"/>
            <a:ext cx="3529013" cy="11922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b="1" dirty="0"/>
              <a:t>（</a:t>
            </a:r>
            <a:r>
              <a:rPr lang="en-US" altLang="zh-CN" sz="1800" b="1" dirty="0"/>
              <a:t>1</a:t>
            </a:r>
            <a:r>
              <a:rPr lang="zh-CN" altLang="en-US" sz="1800" b="1" dirty="0"/>
              <a:t>）器件分割，插入阱连接</a:t>
            </a:r>
            <a:endParaRPr lang="zh-CN" altLang="en-US" sz="1800" b="1" dirty="0"/>
          </a:p>
          <a:p>
            <a:pPr marL="0" lvl="0" indent="0" eaLnBrk="1" hangingPunct="1">
              <a:spcBef>
                <a:spcPct val="50000"/>
              </a:spcBef>
              <a:buClrTx/>
              <a:buSzTx/>
              <a:buFontTx/>
              <a:buNone/>
            </a:pPr>
            <a:r>
              <a:rPr lang="zh-CN" altLang="en-US" sz="1800" b="1" dirty="0"/>
              <a:t>（</a:t>
            </a:r>
            <a:r>
              <a:rPr lang="en-US" altLang="zh-CN" sz="1800" b="1" dirty="0"/>
              <a:t>2</a:t>
            </a:r>
            <a:r>
              <a:rPr lang="zh-CN" altLang="en-US" sz="1800" b="1" dirty="0"/>
              <a:t>）沿顶部设置阱连接区</a:t>
            </a:r>
            <a:endParaRPr lang="zh-CN" altLang="en-US" sz="1800" b="1" dirty="0"/>
          </a:p>
          <a:p>
            <a:pPr marL="0" lvl="0" indent="0" eaLnBrk="1" hangingPunct="1">
              <a:spcBef>
                <a:spcPct val="50000"/>
              </a:spcBef>
              <a:buClrTx/>
              <a:buSzTx/>
              <a:buFontTx/>
              <a:buNone/>
            </a:pPr>
            <a:r>
              <a:rPr lang="zh-CN" altLang="en-US" sz="1800" b="1" dirty="0"/>
              <a:t>（</a:t>
            </a:r>
            <a:r>
              <a:rPr lang="en-US" altLang="zh-CN" sz="1800" b="1" dirty="0"/>
              <a:t>3</a:t>
            </a:r>
            <a:r>
              <a:rPr lang="zh-CN" altLang="en-US" sz="1800" b="1" dirty="0"/>
              <a:t>）环器件四周设置连接区</a:t>
            </a:r>
            <a:endParaRPr lang="zh-CN" altLang="en-US" sz="1800" b="1" dirty="0"/>
          </a:p>
        </p:txBody>
      </p:sp>
      <p:sp>
        <p:nvSpPr>
          <p:cNvPr id="14348"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15363" name="Rectangle 2"/>
          <p:cNvSpPr>
            <a:spLocks noGrp="1" noRot="1"/>
          </p:cNvSpPr>
          <p:nvPr>
            <p:ph type="title"/>
          </p:nvPr>
        </p:nvSpPr>
        <p:spPr>
          <a:ln/>
        </p:spPr>
        <p:txBody>
          <a:bodyPr vert="horz" wrap="square" lIns="91440" tIns="45720" rIns="91440" bIns="45720" anchor="ctr" anchorCtr="0"/>
          <a:p>
            <a:pPr eaLnBrk="1" hangingPunct="1"/>
            <a:r>
              <a:rPr lang="en-US" altLang="zh-CN" dirty="0"/>
              <a:t>3.3 </a:t>
            </a:r>
            <a:r>
              <a:rPr lang="zh-CN" altLang="en-US" dirty="0"/>
              <a:t>阱的图形制作</a:t>
            </a:r>
            <a:endParaRPr lang="zh-CN" altLang="en-US" dirty="0"/>
          </a:p>
        </p:txBody>
      </p:sp>
      <p:sp>
        <p:nvSpPr>
          <p:cNvPr id="15364" name="Rectangle 3"/>
          <p:cNvSpPr>
            <a:spLocks noGrp="1" noRot="1"/>
          </p:cNvSpPr>
          <p:nvPr>
            <p:ph idx="1"/>
          </p:nvPr>
        </p:nvSpPr>
        <p:spPr>
          <a:ln/>
        </p:spPr>
        <p:txBody>
          <a:bodyPr vert="horz" wrap="square" lIns="91440" tIns="45720" rIns="91440" bIns="45720" anchor="t" anchorCtr="0"/>
          <a:p>
            <a:pPr eaLnBrk="1" hangingPunct="1"/>
            <a:r>
              <a:rPr lang="zh-CN" altLang="en-US" dirty="0"/>
              <a:t>ＣＭＯＳ集成电路是通过把电路版图不同层的图形制作到硅晶片上来实现的。下面来看看将各个需要的图形制作在晶片上所采用的基本步骤。</a:t>
            </a:r>
            <a:endParaRPr lang="zh-CN" altLang="en-US" dirty="0"/>
          </a:p>
        </p:txBody>
      </p:sp>
      <p:sp>
        <p:nvSpPr>
          <p:cNvPr id="15365"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16387" name="Rectangle 3"/>
          <p:cNvSpPr>
            <a:spLocks noGrp="1" noRot="1"/>
          </p:cNvSpPr>
          <p:nvPr>
            <p:ph idx="1"/>
          </p:nvPr>
        </p:nvSpPr>
        <p:spPr>
          <a:ln/>
        </p:spPr>
        <p:txBody>
          <a:bodyPr vert="horz" wrap="square" lIns="91440" tIns="45720" rIns="91440" bIns="45720" anchor="t" anchorCtr="0"/>
          <a:p>
            <a:pPr eaLnBrk="1" hangingPunct="1"/>
            <a:endParaRPr lang="zh-CN" altLang="zh-CN" dirty="0"/>
          </a:p>
        </p:txBody>
      </p:sp>
      <p:pic>
        <p:nvPicPr>
          <p:cNvPr id="16388" name="Picture 4"/>
          <p:cNvPicPr>
            <a:picLocks noChangeAspect="1"/>
          </p:cNvPicPr>
          <p:nvPr/>
        </p:nvPicPr>
        <p:blipFill>
          <a:blip r:embed="rId1"/>
          <a:stretch>
            <a:fillRect/>
          </a:stretch>
        </p:blipFill>
        <p:spPr>
          <a:xfrm>
            <a:off x="323850" y="1916113"/>
            <a:ext cx="4156075" cy="3821112"/>
          </a:xfrm>
          <a:prstGeom prst="rect">
            <a:avLst/>
          </a:prstGeom>
          <a:noFill/>
          <a:ln w="9525">
            <a:noFill/>
          </a:ln>
        </p:spPr>
      </p:pic>
      <p:pic>
        <p:nvPicPr>
          <p:cNvPr id="16389" name="Picture 5"/>
          <p:cNvPicPr>
            <a:picLocks noChangeAspect="1"/>
          </p:cNvPicPr>
          <p:nvPr/>
        </p:nvPicPr>
        <p:blipFill>
          <a:blip r:embed="rId2"/>
          <a:stretch>
            <a:fillRect/>
          </a:stretch>
        </p:blipFill>
        <p:spPr>
          <a:xfrm>
            <a:off x="4572000" y="1916113"/>
            <a:ext cx="4464050" cy="2995612"/>
          </a:xfrm>
          <a:prstGeom prst="rect">
            <a:avLst/>
          </a:prstGeom>
          <a:noFill/>
          <a:ln w="9525">
            <a:noFill/>
          </a:ln>
        </p:spPr>
      </p:pic>
      <p:sp>
        <p:nvSpPr>
          <p:cNvPr id="16390"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16391" name="Rectangle 2"/>
          <p:cNvSpPr txBox="1">
            <a:spLocks noRot="1"/>
          </p:cNvSpPr>
          <p:nvPr/>
        </p:nvSpPr>
        <p:spPr>
          <a:xfrm>
            <a:off x="409575" y="309563"/>
            <a:ext cx="8540750" cy="11430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4400" dirty="0">
                <a:solidFill>
                  <a:schemeClr val="tx2"/>
                </a:solidFill>
              </a:rPr>
              <a:t>3.3 </a:t>
            </a:r>
            <a:r>
              <a:rPr lang="zh-CN" altLang="en-US" sz="4400" dirty="0">
                <a:solidFill>
                  <a:schemeClr val="tx2"/>
                </a:solidFill>
              </a:rPr>
              <a:t>阱的图形制作</a:t>
            </a:r>
            <a:endParaRPr lang="zh-CN" altLang="en-US" sz="4400" dirty="0">
              <a:solidFill>
                <a:schemeClr val="tx2"/>
              </a:solidFill>
            </a:endParaRPr>
          </a:p>
        </p:txBody>
      </p:sp>
      <p:sp>
        <p:nvSpPr>
          <p:cNvPr id="16392" name="Rectangle 3"/>
          <p:cNvSpPr txBox="1">
            <a:spLocks noRot="1"/>
          </p:cNvSpPr>
          <p:nvPr/>
        </p:nvSpPr>
        <p:spPr>
          <a:xfrm>
            <a:off x="409575" y="1120775"/>
            <a:ext cx="8540750" cy="642938"/>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eaLnBrk="1" hangingPunct="1"/>
            <a:r>
              <a:rPr lang="zh-CN" altLang="en-US" dirty="0"/>
              <a:t>光敏图形制作的一般步骤</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17411" name="Rectangle 3"/>
          <p:cNvSpPr>
            <a:spLocks noGrp="1" noRot="1"/>
          </p:cNvSpPr>
          <p:nvPr>
            <p:ph idx="1"/>
          </p:nvPr>
        </p:nvSpPr>
        <p:spPr>
          <a:xfrm>
            <a:off x="323850" y="1989138"/>
            <a:ext cx="8540750" cy="3886200"/>
          </a:xfrm>
          <a:ln/>
        </p:spPr>
        <p:txBody>
          <a:bodyPr vert="horz" wrap="square" lIns="91440" tIns="45720" rIns="91440" bIns="45720" anchor="t" anchorCtr="0"/>
          <a:p>
            <a:pPr eaLnBrk="1" hangingPunct="1">
              <a:lnSpc>
                <a:spcPct val="80000"/>
              </a:lnSpc>
            </a:pPr>
            <a:r>
              <a:rPr lang="zh-CN" altLang="en-US" sz="2800" dirty="0"/>
              <a:t>在上图的光敏图形制作过程中要注意的问题如下：</a:t>
            </a:r>
            <a:endParaRPr lang="zh-CN" altLang="en-US" sz="2800" dirty="0"/>
          </a:p>
          <a:p>
            <a:pPr eaLnBrk="1" hangingPunct="1">
              <a:lnSpc>
                <a:spcPct val="80000"/>
              </a:lnSpc>
              <a:buNone/>
            </a:pPr>
            <a:r>
              <a:rPr lang="en-US" altLang="zh-CN" sz="2800" dirty="0"/>
              <a:t>1</a:t>
            </a:r>
            <a:r>
              <a:rPr lang="zh-CN" altLang="en-US" sz="2800" dirty="0"/>
              <a:t>、氧化的方法：干氧、湿氧的特点；氧化层的总厚度与被消耗的硅的厚度之间的关系为</a:t>
            </a:r>
            <a:r>
              <a:rPr lang="en-US" altLang="zh-CN" sz="2800" dirty="0"/>
              <a:t>X</a:t>
            </a:r>
            <a:r>
              <a:rPr lang="en-US" altLang="zh-CN" sz="2800" baseline="-25000" dirty="0"/>
              <a:t>Si</a:t>
            </a:r>
            <a:r>
              <a:rPr lang="en-US" altLang="zh-CN" sz="2800" dirty="0"/>
              <a:t>=0.45X</a:t>
            </a:r>
            <a:r>
              <a:rPr lang="en-US" altLang="zh-CN" sz="2800" baseline="-25000" dirty="0"/>
              <a:t>SiO2</a:t>
            </a:r>
            <a:r>
              <a:rPr lang="zh-CN" altLang="en-US" sz="2800" dirty="0"/>
              <a:t>；</a:t>
            </a:r>
            <a:endParaRPr lang="zh-CN" altLang="en-US" sz="2800" dirty="0"/>
          </a:p>
          <a:p>
            <a:pPr eaLnBrk="1" hangingPunct="1">
              <a:lnSpc>
                <a:spcPct val="80000"/>
              </a:lnSpc>
              <a:buNone/>
            </a:pPr>
            <a:r>
              <a:rPr lang="en-US" altLang="zh-CN" sz="2800" dirty="0"/>
              <a:t>2</a:t>
            </a:r>
            <a:r>
              <a:rPr lang="zh-CN" altLang="en-US" sz="2800" dirty="0"/>
              <a:t>、晶片的厚度的典型值是</a:t>
            </a:r>
            <a:r>
              <a:rPr lang="en-US" altLang="zh-CN" sz="2800" dirty="0"/>
              <a:t>500um,</a:t>
            </a:r>
            <a:r>
              <a:rPr lang="zh-CN" altLang="en-US" sz="2800" dirty="0"/>
              <a:t>而氧化层和光刻胶的厚度只有</a:t>
            </a:r>
            <a:r>
              <a:rPr lang="en-US" altLang="zh-CN" sz="2800" dirty="0"/>
              <a:t>1um</a:t>
            </a:r>
            <a:r>
              <a:rPr lang="zh-CN" altLang="en-US" sz="2800" dirty="0"/>
              <a:t>左右。</a:t>
            </a:r>
            <a:endParaRPr lang="zh-CN" altLang="en-US" sz="2800" dirty="0"/>
          </a:p>
          <a:p>
            <a:pPr eaLnBrk="1" hangingPunct="1">
              <a:lnSpc>
                <a:spcPct val="80000"/>
              </a:lnSpc>
              <a:buNone/>
            </a:pPr>
            <a:r>
              <a:rPr lang="en-US" altLang="zh-CN" sz="2800" dirty="0"/>
              <a:t>3</a:t>
            </a:r>
            <a:r>
              <a:rPr lang="zh-CN" altLang="en-US" sz="2800" dirty="0"/>
              <a:t>、正胶工艺和负胶工艺的区别。</a:t>
            </a:r>
            <a:endParaRPr lang="zh-CN" altLang="en-US" sz="2800" dirty="0"/>
          </a:p>
          <a:p>
            <a:pPr eaLnBrk="1" hangingPunct="1">
              <a:lnSpc>
                <a:spcPct val="80000"/>
              </a:lnSpc>
              <a:buNone/>
            </a:pPr>
            <a:r>
              <a:rPr lang="en-US" altLang="zh-CN" sz="2800" dirty="0"/>
              <a:t>4</a:t>
            </a:r>
            <a:r>
              <a:rPr lang="zh-CN" altLang="en-US" sz="2800" dirty="0"/>
              <a:t>、在实际中，一般采用开孔面积比晶片面积大几倍的掩膜版在晶片上投射图形。穿过掩模板开孔的光线由于光学原因会缩小到实际期望的光照面积</a:t>
            </a:r>
            <a:endParaRPr lang="zh-CN" altLang="en-US" sz="2800" dirty="0"/>
          </a:p>
        </p:txBody>
      </p:sp>
      <p:sp>
        <p:nvSpPr>
          <p:cNvPr id="17412"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17413" name="Rectangle 2"/>
          <p:cNvSpPr txBox="1">
            <a:spLocks noRot="1"/>
          </p:cNvSpPr>
          <p:nvPr/>
        </p:nvSpPr>
        <p:spPr>
          <a:xfrm>
            <a:off x="409575" y="309563"/>
            <a:ext cx="8540750" cy="11430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4400" dirty="0">
                <a:solidFill>
                  <a:schemeClr val="tx2"/>
                </a:solidFill>
              </a:rPr>
              <a:t>3.3 </a:t>
            </a:r>
            <a:r>
              <a:rPr lang="zh-CN" altLang="en-US" sz="4400" dirty="0">
                <a:solidFill>
                  <a:schemeClr val="tx2"/>
                </a:solidFill>
              </a:rPr>
              <a:t>阱的图形制作</a:t>
            </a:r>
            <a:endParaRPr lang="zh-CN" altLang="en-US" sz="4400" dirty="0">
              <a:solidFill>
                <a:schemeClr val="tx2"/>
              </a:solidFill>
            </a:endParaRPr>
          </a:p>
        </p:txBody>
      </p:sp>
      <p:sp>
        <p:nvSpPr>
          <p:cNvPr id="17414" name="Rectangle 3"/>
          <p:cNvSpPr txBox="1">
            <a:spLocks noRot="1"/>
          </p:cNvSpPr>
          <p:nvPr/>
        </p:nvSpPr>
        <p:spPr>
          <a:xfrm>
            <a:off x="409575" y="1120775"/>
            <a:ext cx="8540750" cy="642938"/>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eaLnBrk="1" hangingPunct="1"/>
            <a:r>
              <a:rPr lang="zh-CN" altLang="en-US" dirty="0"/>
              <a:t>光敏图形制作的一般步骤</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18435" name="Rectangle 3"/>
          <p:cNvSpPr>
            <a:spLocks noGrp="1" noRot="1"/>
          </p:cNvSpPr>
          <p:nvPr>
            <p:ph idx="1"/>
          </p:nvPr>
        </p:nvSpPr>
        <p:spPr>
          <a:xfrm>
            <a:off x="319088" y="1577975"/>
            <a:ext cx="8540750" cy="3886200"/>
          </a:xfrm>
          <a:ln/>
        </p:spPr>
        <p:txBody>
          <a:bodyPr vert="horz" wrap="square" lIns="91440" tIns="45720" rIns="91440" bIns="45720" anchor="t" anchorCtr="0"/>
          <a:p>
            <a:pPr eaLnBrk="1" hangingPunct="1"/>
            <a:r>
              <a:rPr lang="en-US" altLang="zh-CN" dirty="0"/>
              <a:t>N</a:t>
            </a:r>
            <a:r>
              <a:rPr lang="zh-CN" altLang="en-US" dirty="0"/>
              <a:t>阱图形制作如下图所示。</a:t>
            </a:r>
            <a:endParaRPr lang="zh-CN" altLang="en-US" dirty="0"/>
          </a:p>
        </p:txBody>
      </p:sp>
      <p:pic>
        <p:nvPicPr>
          <p:cNvPr id="18436" name="Picture 4"/>
          <p:cNvPicPr>
            <a:picLocks noChangeAspect="1"/>
          </p:cNvPicPr>
          <p:nvPr/>
        </p:nvPicPr>
        <p:blipFill>
          <a:blip r:embed="rId1"/>
          <a:stretch>
            <a:fillRect/>
          </a:stretch>
        </p:blipFill>
        <p:spPr>
          <a:xfrm>
            <a:off x="1979613" y="2136775"/>
            <a:ext cx="4752975" cy="3916363"/>
          </a:xfrm>
          <a:prstGeom prst="rect">
            <a:avLst/>
          </a:prstGeom>
          <a:noFill/>
          <a:ln w="9525">
            <a:noFill/>
          </a:ln>
        </p:spPr>
      </p:pic>
      <p:sp>
        <p:nvSpPr>
          <p:cNvPr id="18437"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18438" name="Rectangle 2"/>
          <p:cNvSpPr txBox="1">
            <a:spLocks noRot="1"/>
          </p:cNvSpPr>
          <p:nvPr/>
        </p:nvSpPr>
        <p:spPr>
          <a:xfrm>
            <a:off x="409575" y="309563"/>
            <a:ext cx="8540750" cy="11430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4400" dirty="0">
                <a:solidFill>
                  <a:schemeClr val="tx2"/>
                </a:solidFill>
              </a:rPr>
              <a:t>3.3 </a:t>
            </a:r>
            <a:r>
              <a:rPr lang="zh-CN" altLang="en-US" sz="4400" dirty="0">
                <a:solidFill>
                  <a:schemeClr val="tx2"/>
                </a:solidFill>
              </a:rPr>
              <a:t>阱的图形制作</a:t>
            </a:r>
            <a:endParaRPr lang="zh-CN" altLang="en-US" sz="4400" dirty="0">
              <a:solidFill>
                <a:schemeClr val="tx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19459" name="Rectangle 2"/>
          <p:cNvSpPr>
            <a:spLocks noGrp="1" noRot="1"/>
          </p:cNvSpPr>
          <p:nvPr>
            <p:ph type="title"/>
          </p:nvPr>
        </p:nvSpPr>
        <p:spPr>
          <a:xfrm>
            <a:off x="304800" y="685800"/>
            <a:ext cx="8540750" cy="1143000"/>
          </a:xfrm>
          <a:ln/>
        </p:spPr>
        <p:txBody>
          <a:bodyPr vert="horz" wrap="square" lIns="91440" tIns="45720" rIns="91440" bIns="45720" anchor="ctr" anchorCtr="0"/>
          <a:p>
            <a:pPr eaLnBrk="1" hangingPunct="1"/>
            <a:r>
              <a:rPr lang="en-US" altLang="zh-CN" dirty="0"/>
              <a:t>3.4 N</a:t>
            </a:r>
            <a:r>
              <a:rPr lang="zh-CN" altLang="en-US" dirty="0"/>
              <a:t>阱的版图设计</a:t>
            </a:r>
            <a:endParaRPr lang="zh-CN" altLang="en-US" dirty="0"/>
          </a:p>
        </p:txBody>
      </p:sp>
      <p:sp>
        <p:nvSpPr>
          <p:cNvPr id="19460" name="Rectangle 3"/>
          <p:cNvSpPr>
            <a:spLocks noGrp="1" noRot="1"/>
          </p:cNvSpPr>
          <p:nvPr>
            <p:ph idx="1"/>
          </p:nvPr>
        </p:nvSpPr>
        <p:spPr>
          <a:ln/>
        </p:spPr>
        <p:txBody>
          <a:bodyPr vert="horz" wrap="square" lIns="91440" tIns="45720" rIns="91440" bIns="45720" anchor="t" anchorCtr="0"/>
          <a:p>
            <a:pPr eaLnBrk="1" hangingPunct="1"/>
            <a:r>
              <a:rPr lang="zh-CN" altLang="en-US" dirty="0"/>
              <a:t>当绘制</a:t>
            </a:r>
            <a:r>
              <a:rPr lang="en-US" altLang="zh-CN" dirty="0"/>
              <a:t>N</a:t>
            </a:r>
            <a:r>
              <a:rPr lang="zh-CN" altLang="en-US" dirty="0"/>
              <a:t>阱版图时，我们从顶部俯视芯片。在所有的版图设计中一个关键点就是通用</a:t>
            </a:r>
            <a:r>
              <a:rPr lang="zh-CN" altLang="en-US" dirty="0">
                <a:solidFill>
                  <a:srgbClr val="FF3300"/>
                </a:solidFill>
              </a:rPr>
              <a:t>比例因子（</a:t>
            </a:r>
            <a:r>
              <a:rPr lang="en-US" altLang="zh-CN" dirty="0">
                <a:solidFill>
                  <a:srgbClr val="FF3300"/>
                </a:solidFill>
              </a:rPr>
              <a:t>scale factor)</a:t>
            </a:r>
            <a:r>
              <a:rPr lang="zh-CN" altLang="en-US" dirty="0"/>
              <a:t>。例如，假设最小的器件尺寸为</a:t>
            </a:r>
            <a:r>
              <a:rPr lang="en-US" altLang="zh-CN" dirty="0"/>
              <a:t>50nm,</a:t>
            </a:r>
            <a:r>
              <a:rPr lang="zh-CN" altLang="en-US" dirty="0"/>
              <a:t>那么绘制</a:t>
            </a:r>
            <a:r>
              <a:rPr lang="en-US" altLang="zh-CN" dirty="0"/>
              <a:t>10×10</a:t>
            </a:r>
            <a:r>
              <a:rPr lang="zh-CN" altLang="en-US" dirty="0"/>
              <a:t>的正方形</a:t>
            </a:r>
            <a:r>
              <a:rPr lang="en-US" altLang="zh-CN" dirty="0"/>
              <a:t>N</a:t>
            </a:r>
            <a:r>
              <a:rPr lang="zh-CN" altLang="en-US" dirty="0"/>
              <a:t>阱（忽略横向扩散或其他工艺缺陷的影响），实际边长大小为</a:t>
            </a:r>
            <a:r>
              <a:rPr lang="en-US" altLang="zh-CN" dirty="0"/>
              <a:t>0.5um</a:t>
            </a:r>
            <a:r>
              <a:rPr lang="zh-CN" altLang="en-US" dirty="0"/>
              <a:t>。</a:t>
            </a:r>
            <a:endParaRPr lang="zh-CN" altLang="en-US" dirty="0"/>
          </a:p>
        </p:txBody>
      </p:sp>
      <p:sp>
        <p:nvSpPr>
          <p:cNvPr id="19461"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20484"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0" dirty="0" smtClean="0">
                <a:ln>
                  <a:noFill/>
                </a:ln>
                <a:solidFill>
                  <a:schemeClr val="tx2"/>
                </a:solidFill>
                <a:effectLst/>
                <a:uLnTx/>
                <a:uFillTx/>
                <a:latin typeface="+mj-lt"/>
                <a:ea typeface="+mj-ea"/>
                <a:cs typeface="+mj-cs"/>
              </a:rPr>
              <a:t>3.4 </a:t>
            </a:r>
            <a:r>
              <a:rPr kumimoji="0" lang="en-US" altLang="zh-CN" sz="4400" b="0" i="0" u="none" strike="noStrike" kern="1200" cap="none" spc="0" normalizeH="0" baseline="0" noProof="0" dirty="0" smtClean="0">
                <a:ln>
                  <a:noFill/>
                </a:ln>
                <a:solidFill>
                  <a:schemeClr val="tx2"/>
                </a:solidFill>
                <a:effectLst/>
                <a:uLnTx/>
                <a:uFillTx/>
                <a:latin typeface="+mn-lt"/>
                <a:ea typeface="+mj-ea"/>
                <a:cs typeface="+mj-cs"/>
              </a:rPr>
              <a:t>N</a:t>
            </a:r>
            <a:r>
              <a:rPr kumimoji="0" lang="zh-CN" altLang="en-US" sz="4400" b="0" i="0" u="none" strike="noStrike" kern="1200" cap="none" spc="0" normalizeH="0" baseline="0" noProof="0" dirty="0" smtClean="0">
                <a:ln>
                  <a:noFill/>
                </a:ln>
                <a:solidFill>
                  <a:schemeClr val="tx2"/>
                </a:solidFill>
                <a:effectLst/>
                <a:uLnTx/>
                <a:uFillTx/>
                <a:latin typeface="+mn-lt"/>
                <a:ea typeface="+mj-ea"/>
                <a:cs typeface="+mj-cs"/>
              </a:rPr>
              <a:t>阱的</a:t>
            </a:r>
            <a:r>
              <a:rPr kumimoji="0" lang="zh-CN" altLang="en-US" sz="4400" b="0" i="0" u="none" strike="noStrike" kern="1200" cap="none" spc="0" normalizeH="0" baseline="0" noProof="0" dirty="0" smtClean="0">
                <a:ln>
                  <a:noFill/>
                </a:ln>
                <a:solidFill>
                  <a:schemeClr val="tx2"/>
                </a:solidFill>
                <a:effectLst/>
                <a:uLnTx/>
                <a:uFillTx/>
                <a:latin typeface="+mj-lt"/>
                <a:ea typeface="+mj-ea"/>
                <a:cs typeface="+mj-cs"/>
              </a:rPr>
              <a:t>版图设计</a:t>
            </a:r>
            <a:endParaRPr kumimoji="0" lang="zh-CN" altLang="en-US" sz="4400" b="0" i="0" u="none" strike="noStrike" kern="1200" cap="none" spc="0" normalizeH="0" baseline="0" noProof="0" dirty="0" smtClean="0">
              <a:ln>
                <a:noFill/>
              </a:ln>
              <a:solidFill>
                <a:schemeClr val="tx2"/>
              </a:solidFill>
              <a:effectLst/>
              <a:uLnTx/>
              <a:uFillTx/>
              <a:latin typeface="+mj-lt"/>
              <a:ea typeface="+mj-ea"/>
              <a:cs typeface="+mj-cs"/>
            </a:endParaRPr>
          </a:p>
        </p:txBody>
      </p:sp>
      <p:sp>
        <p:nvSpPr>
          <p:cNvPr id="2" name="Rectangle 3"/>
          <p:cNvSpPr>
            <a:spLocks noGrp="1" noRot="1"/>
          </p:cNvSpPr>
          <p:nvPr>
            <p:ph idx="1"/>
          </p:nvPr>
        </p:nvSpPr>
        <p:spPr>
          <a:ln/>
        </p:spPr>
        <p:txBody>
          <a:bodyPr vert="horz" wrap="square" lIns="91440" tIns="45720" rIns="91440" bIns="45720" anchor="t" anchorCtr="0"/>
          <a:p>
            <a:pPr eaLnBrk="1" hangingPunct="1">
              <a:lnSpc>
                <a:spcPct val="90000"/>
              </a:lnSpc>
            </a:pPr>
            <a:r>
              <a:rPr lang="en-US" altLang="zh-CN" sz="2800" dirty="0"/>
              <a:t>CMOS </a:t>
            </a:r>
            <a:r>
              <a:rPr lang="zh-CN" altLang="en-US" sz="2800" dirty="0"/>
              <a:t>工艺的所有层的图形都有最小间距和最小尺寸的要求，不同的工艺技术之间的设计规则是不同的。</a:t>
            </a:r>
            <a:endParaRPr lang="zh-CN" altLang="en-US" sz="2800" dirty="0"/>
          </a:p>
          <a:p>
            <a:pPr eaLnBrk="1" hangingPunct="1">
              <a:lnSpc>
                <a:spcPct val="90000"/>
              </a:lnSpc>
            </a:pPr>
            <a:r>
              <a:rPr lang="zh-CN" altLang="en-US" sz="2800" dirty="0"/>
              <a:t>随着版图设计规则越来越复杂，需要借助程序来确保所设计的版图没有违反设计规则，即设计规则检查程序（</a:t>
            </a:r>
            <a:r>
              <a:rPr lang="en-US" altLang="zh-CN" sz="2800" dirty="0"/>
              <a:t>DRC</a:t>
            </a:r>
            <a:r>
              <a:rPr lang="zh-CN" altLang="en-US" sz="2800" dirty="0"/>
              <a:t>程序）。</a:t>
            </a:r>
            <a:endParaRPr lang="zh-CN" altLang="en-US" sz="2800" dirty="0"/>
          </a:p>
          <a:p>
            <a:pPr eaLnBrk="1" hangingPunct="1">
              <a:lnSpc>
                <a:spcPct val="90000"/>
              </a:lnSpc>
            </a:pPr>
            <a:r>
              <a:rPr lang="en-US" altLang="zh-CN" sz="2800" dirty="0"/>
              <a:t>N</a:t>
            </a:r>
            <a:r>
              <a:rPr lang="zh-CN" altLang="en-US" sz="2800" dirty="0"/>
              <a:t>阱的</a:t>
            </a:r>
            <a:r>
              <a:rPr lang="zh-CN" altLang="en-US" sz="2800" dirty="0">
                <a:solidFill>
                  <a:srgbClr val="FF3300"/>
                </a:solidFill>
              </a:rPr>
              <a:t>最小尺寸</a:t>
            </a:r>
            <a:r>
              <a:rPr lang="zh-CN" altLang="en-US" sz="2800" dirty="0"/>
              <a:t>一般是</a:t>
            </a:r>
            <a:r>
              <a:rPr lang="zh-CN" altLang="en-US" sz="2800" dirty="0">
                <a:solidFill>
                  <a:srgbClr val="FF3300"/>
                </a:solidFill>
              </a:rPr>
              <a:t>由光刻胶进行图形制作的水平来决定</a:t>
            </a:r>
            <a:r>
              <a:rPr lang="zh-CN" altLang="en-US" sz="2800" dirty="0"/>
              <a:t>的，而</a:t>
            </a:r>
            <a:r>
              <a:rPr lang="zh-CN" altLang="en-US" sz="2800" dirty="0">
                <a:solidFill>
                  <a:srgbClr val="FF3300"/>
                </a:solidFill>
              </a:rPr>
              <a:t>间距尺寸由寄生</a:t>
            </a:r>
            <a:r>
              <a:rPr lang="en-US" altLang="zh-CN" sz="2800" dirty="0">
                <a:solidFill>
                  <a:srgbClr val="FF3300"/>
                </a:solidFill>
              </a:rPr>
              <a:t>NPN</a:t>
            </a:r>
            <a:r>
              <a:rPr lang="zh-CN" altLang="en-US" sz="2800" dirty="0">
                <a:solidFill>
                  <a:srgbClr val="FF3300"/>
                </a:solidFill>
              </a:rPr>
              <a:t>晶体管来决定</a:t>
            </a:r>
            <a:r>
              <a:rPr lang="zh-CN" altLang="en-US" sz="2800" dirty="0"/>
              <a:t>。如下图所示。</a:t>
            </a:r>
            <a:endParaRPr lang="zh-CN" altLang="en-US" sz="2800" dirty="0"/>
          </a:p>
        </p:txBody>
      </p:sp>
      <p:sp>
        <p:nvSpPr>
          <p:cNvPr id="20485"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21507" name="Rectangle 3"/>
          <p:cNvSpPr>
            <a:spLocks noGrp="1" noRot="1"/>
          </p:cNvSpPr>
          <p:nvPr>
            <p:ph idx="1"/>
          </p:nvPr>
        </p:nvSpPr>
        <p:spPr>
          <a:xfrm>
            <a:off x="301625" y="1771650"/>
            <a:ext cx="8540750" cy="727075"/>
          </a:xfrm>
          <a:ln/>
        </p:spPr>
        <p:txBody>
          <a:bodyPr vert="horz" wrap="square" lIns="91440" tIns="45720" rIns="91440" bIns="45720" anchor="t" anchorCtr="0"/>
          <a:p>
            <a:pPr eaLnBrk="1" hangingPunct="1"/>
            <a:r>
              <a:rPr lang="en-US" altLang="zh-CN" dirty="0"/>
              <a:t>N</a:t>
            </a:r>
            <a:r>
              <a:rPr lang="zh-CN" altLang="en-US" dirty="0"/>
              <a:t>阱设计规则举例</a:t>
            </a:r>
            <a:endParaRPr lang="zh-CN" altLang="zh-CN" dirty="0"/>
          </a:p>
        </p:txBody>
      </p:sp>
      <p:pic>
        <p:nvPicPr>
          <p:cNvPr id="21508" name="Picture 4"/>
          <p:cNvPicPr>
            <a:picLocks noChangeAspect="1"/>
          </p:cNvPicPr>
          <p:nvPr/>
        </p:nvPicPr>
        <p:blipFill>
          <a:blip r:embed="rId1"/>
          <a:stretch>
            <a:fillRect/>
          </a:stretch>
        </p:blipFill>
        <p:spPr>
          <a:xfrm>
            <a:off x="1289050" y="2333625"/>
            <a:ext cx="6408738" cy="3898900"/>
          </a:xfrm>
          <a:prstGeom prst="rect">
            <a:avLst/>
          </a:prstGeom>
          <a:noFill/>
          <a:ln w="9525">
            <a:noFill/>
          </a:ln>
        </p:spPr>
      </p:pic>
      <p:sp>
        <p:nvSpPr>
          <p:cNvPr id="21509"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21510" name="Rectangle 2"/>
          <p:cNvSpPr txBox="1">
            <a:spLocks noRot="1"/>
          </p:cNvSpPr>
          <p:nvPr/>
        </p:nvSpPr>
        <p:spPr>
          <a:xfrm>
            <a:off x="468313" y="588963"/>
            <a:ext cx="8540750" cy="11430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4400" dirty="0">
                <a:solidFill>
                  <a:schemeClr val="tx2"/>
                </a:solidFill>
              </a:rPr>
              <a:t>3.4 N</a:t>
            </a:r>
            <a:r>
              <a:rPr lang="zh-CN" altLang="en-US" sz="4400" dirty="0">
                <a:solidFill>
                  <a:schemeClr val="tx2"/>
                </a:solidFill>
              </a:rPr>
              <a:t>阱的版图设计</a:t>
            </a:r>
            <a:endParaRPr lang="zh-CN" altLang="en-US" sz="4400" dirty="0">
              <a:solidFill>
                <a:schemeClr val="tx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22532" name="Rectangle 2"/>
          <p:cNvSpPr>
            <a:spLocks noGrp="1" noRot="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1200" cap="none" spc="0" normalizeH="0" baseline="0" noProof="0" dirty="0" smtClean="0">
                <a:ln>
                  <a:noFill/>
                </a:ln>
                <a:solidFill>
                  <a:schemeClr val="tx2"/>
                </a:solidFill>
                <a:effectLst/>
                <a:uLnTx/>
                <a:uFillTx/>
                <a:latin typeface="+mj-lt"/>
                <a:ea typeface="+mj-ea"/>
                <a:cs typeface="+mj-cs"/>
              </a:rPr>
              <a:t>3.5 </a:t>
            </a:r>
            <a:r>
              <a:rPr kumimoji="0" lang="zh-CN" altLang="en-US" sz="4400" b="0" i="0" u="none" strike="noStrike" kern="1200" cap="none" spc="0" normalizeH="0" baseline="0" noProof="0" dirty="0" smtClean="0">
                <a:ln>
                  <a:noFill/>
                </a:ln>
                <a:solidFill>
                  <a:schemeClr val="tx2"/>
                </a:solidFill>
                <a:effectLst/>
                <a:uLnTx/>
                <a:uFillTx/>
                <a:latin typeface="+mn-lt"/>
                <a:ea typeface="+mj-ea"/>
                <a:cs typeface="+mj-cs"/>
              </a:rPr>
              <a:t>Ｎ阱制作电阻</a:t>
            </a:r>
            <a:endParaRPr kumimoji="0" lang="zh-CN" altLang="en-US" sz="4400" b="0" i="0" u="none" strike="noStrike" kern="1200" cap="none" spc="0" normalizeH="0" baseline="0" noProof="0" dirty="0" smtClean="0">
              <a:ln>
                <a:noFill/>
              </a:ln>
              <a:solidFill>
                <a:schemeClr val="tx2"/>
              </a:solidFill>
              <a:effectLst/>
              <a:uLnTx/>
              <a:uFillTx/>
              <a:latin typeface="+mn-lt"/>
              <a:ea typeface="+mj-ea"/>
              <a:cs typeface="+mj-cs"/>
            </a:endParaRPr>
          </a:p>
        </p:txBody>
      </p:sp>
      <p:sp>
        <p:nvSpPr>
          <p:cNvPr id="2" name="Rectangle 3"/>
          <p:cNvSpPr>
            <a:spLocks noGrp="1"/>
          </p:cNvSpPr>
          <p:nvPr>
            <p:ph idx="1"/>
          </p:nvPr>
        </p:nvSpPr>
        <p:spPr>
          <a:ln/>
        </p:spPr>
        <p:txBody>
          <a:bodyPr vert="horz" wrap="square" lIns="91440" tIns="45720" rIns="91440" bIns="45720" anchor="t" anchorCtr="0"/>
          <a:p>
            <a:pPr eaLnBrk="1" hangingPunct="1"/>
            <a:r>
              <a:rPr lang="zh-CN" altLang="en-US" dirty="0"/>
              <a:t>除了做</a:t>
            </a:r>
            <a:r>
              <a:rPr lang="en-US" altLang="zh-CN" dirty="0"/>
              <a:t>PMOS</a:t>
            </a:r>
            <a:r>
              <a:rPr lang="zh-CN" altLang="en-US" dirty="0"/>
              <a:t>管的体之外，</a:t>
            </a:r>
            <a:r>
              <a:rPr lang="en-US" altLang="zh-CN" dirty="0"/>
              <a:t>N</a:t>
            </a:r>
            <a:r>
              <a:rPr lang="zh-CN" altLang="en-US" dirty="0"/>
              <a:t>阱还可以用作电阻，如下图所示。注意：加在电阻两端的电压都必须足够大，避免衬底与阱构成的二极管导通。</a:t>
            </a:r>
            <a:endParaRPr lang="zh-CN" altLang="en-US" dirty="0"/>
          </a:p>
        </p:txBody>
      </p:sp>
      <p:pic>
        <p:nvPicPr>
          <p:cNvPr id="22533" name="Picture 4"/>
          <p:cNvPicPr>
            <a:picLocks noChangeAspect="1"/>
          </p:cNvPicPr>
          <p:nvPr/>
        </p:nvPicPr>
        <p:blipFill>
          <a:blip r:embed="rId1"/>
          <a:stretch>
            <a:fillRect/>
          </a:stretch>
        </p:blipFill>
        <p:spPr>
          <a:xfrm>
            <a:off x="1619250" y="4005263"/>
            <a:ext cx="6121400" cy="1870075"/>
          </a:xfrm>
          <a:prstGeom prst="rect">
            <a:avLst/>
          </a:prstGeom>
          <a:noFill/>
          <a:ln w="9525">
            <a:noFill/>
          </a:ln>
        </p:spPr>
      </p:pic>
      <p:sp>
        <p:nvSpPr>
          <p:cNvPr id="22534"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灯片编号占位符 7"/>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23555" name="Rectangle 4"/>
          <p:cNvSpPr>
            <a:spLocks noGrp="1" noRot="1"/>
          </p:cNvSpPr>
          <p:nvPr>
            <p:ph type="body" sz="half" idx="1"/>
          </p:nvPr>
        </p:nvSpPr>
        <p:spPr>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对于给定的集成电路工艺：</a:t>
            </a:r>
            <a:r>
              <a:rPr lang="zh-CN" altLang="en-US" sz="2800" dirty="0">
                <a:solidFill>
                  <a:srgbClr val="FF0000"/>
                </a:solidFill>
              </a:rPr>
              <a:t>薄膜厚度是常数</a:t>
            </a:r>
            <a:r>
              <a:rPr lang="zh-CN" altLang="en-US" sz="2800" dirty="0"/>
              <a:t>，我们</a:t>
            </a:r>
            <a:r>
              <a:rPr lang="zh-CN" altLang="en-US" sz="2800" dirty="0">
                <a:solidFill>
                  <a:srgbClr val="FF0000"/>
                </a:solidFill>
              </a:rPr>
              <a:t>改变的只有长度</a:t>
            </a:r>
            <a:r>
              <a:rPr lang="en-US" altLang="zh-CN" sz="2800" dirty="0">
                <a:solidFill>
                  <a:srgbClr val="FF0000"/>
                </a:solidFill>
              </a:rPr>
              <a:t>L</a:t>
            </a:r>
            <a:r>
              <a:rPr lang="zh-CN" altLang="en-US" sz="2800" dirty="0">
                <a:solidFill>
                  <a:srgbClr val="FF0000"/>
                </a:solidFill>
              </a:rPr>
              <a:t>和宽度</a:t>
            </a:r>
            <a:r>
              <a:rPr lang="en-US" altLang="zh-CN" sz="2800" dirty="0">
                <a:solidFill>
                  <a:srgbClr val="FF0000"/>
                </a:solidFill>
              </a:rPr>
              <a:t>W</a:t>
            </a:r>
            <a:r>
              <a:rPr lang="zh-CN" altLang="en-US" sz="2800" dirty="0">
                <a:solidFill>
                  <a:srgbClr val="FF0000"/>
                </a:solidFill>
              </a:rPr>
              <a:t>，</a:t>
            </a:r>
            <a:r>
              <a:rPr lang="zh-CN" altLang="en-US" sz="2800" dirty="0"/>
              <a:t>因此我们只能根据这两个尺寸来计算电阻值。如图所示的电阻值为：</a:t>
            </a:r>
            <a:endParaRPr lang="zh-CN" altLang="en-US" sz="2800" dirty="0"/>
          </a:p>
        </p:txBody>
      </p:sp>
      <p:grpSp>
        <p:nvGrpSpPr>
          <p:cNvPr id="23556" name="Group 16"/>
          <p:cNvGrpSpPr/>
          <p:nvPr/>
        </p:nvGrpSpPr>
        <p:grpSpPr>
          <a:xfrm>
            <a:off x="4356100" y="3500438"/>
            <a:ext cx="3744913" cy="2701925"/>
            <a:chOff x="2336" y="1888"/>
            <a:chExt cx="2449" cy="1843"/>
          </a:xfrm>
        </p:grpSpPr>
        <p:graphicFrame>
          <p:nvGraphicFramePr>
            <p:cNvPr id="23560" name="Object 6"/>
            <p:cNvGraphicFramePr>
              <a:graphicFrameLocks noChangeAspect="1"/>
            </p:cNvGraphicFramePr>
            <p:nvPr/>
          </p:nvGraphicFramePr>
          <p:xfrm>
            <a:off x="2925" y="1888"/>
            <a:ext cx="1724" cy="732"/>
          </p:xfrm>
          <a:graphic>
            <a:graphicData uri="http://schemas.openxmlformats.org/presentationml/2006/ole">
              <mc:AlternateContent xmlns:mc="http://schemas.openxmlformats.org/markup-compatibility/2006">
                <mc:Choice xmlns:v="urn:schemas-microsoft-com:vml" Requires="v">
                  <p:oleObj spid="_x0000_s3076" name="" r:id="rId1" imgW="926465" imgH="393700" progId="Equation.DSMT4">
                    <p:embed/>
                  </p:oleObj>
                </mc:Choice>
                <mc:Fallback>
                  <p:oleObj name="" r:id="rId1" imgW="926465" imgH="393700" progId="Equation.DSMT4">
                    <p:embed/>
                    <p:pic>
                      <p:nvPicPr>
                        <p:cNvPr id="0" name="图片 3075"/>
                        <p:cNvPicPr/>
                        <p:nvPr/>
                      </p:nvPicPr>
                      <p:blipFill>
                        <a:blip r:embed="rId2"/>
                        <a:stretch>
                          <a:fillRect/>
                        </a:stretch>
                      </p:blipFill>
                      <p:spPr>
                        <a:xfrm>
                          <a:off x="2925" y="1888"/>
                          <a:ext cx="1724" cy="732"/>
                        </a:xfrm>
                        <a:prstGeom prst="rect">
                          <a:avLst/>
                        </a:prstGeom>
                        <a:noFill/>
                        <a:ln w="38100">
                          <a:noFill/>
                          <a:miter/>
                        </a:ln>
                      </p:spPr>
                    </p:pic>
                  </p:oleObj>
                </mc:Fallback>
              </mc:AlternateContent>
            </a:graphicData>
          </a:graphic>
        </p:graphicFrame>
        <p:graphicFrame>
          <p:nvGraphicFramePr>
            <p:cNvPr id="23561" name="Object 8"/>
            <p:cNvGraphicFramePr>
              <a:graphicFrameLocks noChangeAspect="1"/>
            </p:cNvGraphicFramePr>
            <p:nvPr/>
          </p:nvGraphicFramePr>
          <p:xfrm>
            <a:off x="2925" y="2432"/>
            <a:ext cx="1407" cy="872"/>
          </p:xfrm>
          <a:graphic>
            <a:graphicData uri="http://schemas.openxmlformats.org/presentationml/2006/ole">
              <mc:AlternateContent xmlns:mc="http://schemas.openxmlformats.org/markup-compatibility/2006">
                <mc:Choice xmlns:v="urn:schemas-microsoft-com:vml" Requires="v">
                  <p:oleObj spid="_x0000_s3078" name="" r:id="rId3" imgW="635000" imgH="393700" progId="Equation.DSMT4">
                    <p:embed/>
                  </p:oleObj>
                </mc:Choice>
                <mc:Fallback>
                  <p:oleObj name="" r:id="rId3" imgW="635000" imgH="393700" progId="Equation.DSMT4">
                    <p:embed/>
                    <p:pic>
                      <p:nvPicPr>
                        <p:cNvPr id="0" name="图片 3077"/>
                        <p:cNvPicPr/>
                        <p:nvPr/>
                      </p:nvPicPr>
                      <p:blipFill>
                        <a:blip r:embed="rId4"/>
                        <a:stretch>
                          <a:fillRect/>
                        </a:stretch>
                      </p:blipFill>
                      <p:spPr>
                        <a:xfrm>
                          <a:off x="2925" y="2432"/>
                          <a:ext cx="1407" cy="872"/>
                        </a:xfrm>
                        <a:prstGeom prst="rect">
                          <a:avLst/>
                        </a:prstGeom>
                        <a:noFill/>
                        <a:ln w="38100">
                          <a:noFill/>
                          <a:miter/>
                        </a:ln>
                      </p:spPr>
                    </p:pic>
                  </p:oleObj>
                </mc:Fallback>
              </mc:AlternateContent>
            </a:graphicData>
          </a:graphic>
        </p:graphicFrame>
        <p:graphicFrame>
          <p:nvGraphicFramePr>
            <p:cNvPr id="23562" name="Object 11"/>
            <p:cNvGraphicFramePr>
              <a:graphicFrameLocks noChangeAspect="1"/>
            </p:cNvGraphicFramePr>
            <p:nvPr/>
          </p:nvGraphicFramePr>
          <p:xfrm>
            <a:off x="2336" y="3203"/>
            <a:ext cx="342" cy="370"/>
          </p:xfrm>
          <a:graphic>
            <a:graphicData uri="http://schemas.openxmlformats.org/presentationml/2006/ole">
              <mc:AlternateContent xmlns:mc="http://schemas.openxmlformats.org/markup-compatibility/2006">
                <mc:Choice xmlns:v="urn:schemas-microsoft-com:vml" Requires="v">
                  <p:oleObj spid="_x0000_s3077" name="" r:id="rId5" imgW="152400" imgH="165100" progId="Equation.DSMT4">
                    <p:embed/>
                  </p:oleObj>
                </mc:Choice>
                <mc:Fallback>
                  <p:oleObj name="" r:id="rId5" imgW="152400" imgH="165100" progId="Equation.DSMT4">
                    <p:embed/>
                    <p:pic>
                      <p:nvPicPr>
                        <p:cNvPr id="0" name="图片 3076"/>
                        <p:cNvPicPr/>
                        <p:nvPr/>
                      </p:nvPicPr>
                      <p:blipFill>
                        <a:blip r:embed="rId6"/>
                        <a:stretch>
                          <a:fillRect/>
                        </a:stretch>
                      </p:blipFill>
                      <p:spPr>
                        <a:xfrm>
                          <a:off x="2336" y="3203"/>
                          <a:ext cx="342" cy="370"/>
                        </a:xfrm>
                        <a:prstGeom prst="rect">
                          <a:avLst/>
                        </a:prstGeom>
                        <a:noFill/>
                        <a:ln w="38100">
                          <a:noFill/>
                          <a:miter/>
                        </a:ln>
                      </p:spPr>
                    </p:pic>
                  </p:oleObj>
                </mc:Fallback>
              </mc:AlternateContent>
            </a:graphicData>
          </a:graphic>
        </p:graphicFrame>
        <p:sp>
          <p:nvSpPr>
            <p:cNvPr id="23563" name="Text Box 12"/>
            <p:cNvSpPr txBox="1"/>
            <p:nvPr/>
          </p:nvSpPr>
          <p:spPr>
            <a:xfrm>
              <a:off x="2699" y="3294"/>
              <a:ext cx="862" cy="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dirty="0"/>
                <a:t>为电阻率，</a:t>
              </a:r>
              <a:endParaRPr lang="zh-CN" altLang="en-US" sz="1800" dirty="0"/>
            </a:p>
          </p:txBody>
        </p:sp>
        <p:graphicFrame>
          <p:nvGraphicFramePr>
            <p:cNvPr id="23564" name="Object 13"/>
            <p:cNvGraphicFramePr>
              <a:graphicFrameLocks noChangeAspect="1"/>
            </p:cNvGraphicFramePr>
            <p:nvPr/>
          </p:nvGraphicFramePr>
          <p:xfrm>
            <a:off x="3560" y="3294"/>
            <a:ext cx="215" cy="368"/>
          </p:xfrm>
          <a:graphic>
            <a:graphicData uri="http://schemas.openxmlformats.org/presentationml/2006/ole">
              <mc:AlternateContent xmlns:mc="http://schemas.openxmlformats.org/markup-compatibility/2006">
                <mc:Choice xmlns:v="urn:schemas-microsoft-com:vml" Requires="v">
                  <p:oleObj spid="_x0000_s3079" name="" r:id="rId7" imgW="88900" imgH="152400" progId="Equation.DSMT4">
                    <p:embed/>
                  </p:oleObj>
                </mc:Choice>
                <mc:Fallback>
                  <p:oleObj name="" r:id="rId7" imgW="88900" imgH="152400" progId="Equation.DSMT4">
                    <p:embed/>
                    <p:pic>
                      <p:nvPicPr>
                        <p:cNvPr id="0" name="图片 3078"/>
                        <p:cNvPicPr/>
                        <p:nvPr/>
                      </p:nvPicPr>
                      <p:blipFill>
                        <a:blip r:embed="rId8"/>
                        <a:stretch>
                          <a:fillRect/>
                        </a:stretch>
                      </p:blipFill>
                      <p:spPr>
                        <a:xfrm>
                          <a:off x="3560" y="3294"/>
                          <a:ext cx="215" cy="368"/>
                        </a:xfrm>
                        <a:prstGeom prst="rect">
                          <a:avLst/>
                        </a:prstGeom>
                        <a:noFill/>
                        <a:ln w="38100">
                          <a:noFill/>
                          <a:miter/>
                        </a:ln>
                      </p:spPr>
                    </p:pic>
                  </p:oleObj>
                </mc:Fallback>
              </mc:AlternateContent>
            </a:graphicData>
          </a:graphic>
        </p:graphicFrame>
        <p:sp>
          <p:nvSpPr>
            <p:cNvPr id="23565" name="Text Box 14"/>
            <p:cNvSpPr txBox="1"/>
            <p:nvPr/>
          </p:nvSpPr>
          <p:spPr>
            <a:xfrm>
              <a:off x="3833" y="3339"/>
              <a:ext cx="952"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dirty="0"/>
                <a:t>为厚度</a:t>
              </a:r>
              <a:endParaRPr lang="zh-CN" altLang="en-US" sz="1800" dirty="0"/>
            </a:p>
          </p:txBody>
        </p:sp>
      </p:grpSp>
      <p:pic>
        <p:nvPicPr>
          <p:cNvPr id="23557" name="Picture 15"/>
          <p:cNvPicPr>
            <a:picLocks noChangeAspect="1"/>
          </p:cNvPicPr>
          <p:nvPr/>
        </p:nvPicPr>
        <p:blipFill>
          <a:blip r:embed="rId9"/>
          <a:stretch>
            <a:fillRect/>
          </a:stretch>
        </p:blipFill>
        <p:spPr>
          <a:xfrm>
            <a:off x="4356100" y="2060575"/>
            <a:ext cx="4362450" cy="1485900"/>
          </a:xfrm>
          <a:prstGeom prst="rect">
            <a:avLst/>
          </a:prstGeom>
          <a:noFill/>
          <a:ln w="9525">
            <a:noFill/>
          </a:ln>
        </p:spPr>
      </p:pic>
      <p:sp>
        <p:nvSpPr>
          <p:cNvPr id="23558"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23559" name="Rectangle 2"/>
          <p:cNvSpPr>
            <a:spLocks noGrp="1" noRot="1"/>
          </p:cNvSpPr>
          <p:nvPr>
            <p:ph type="title"/>
          </p:nvPr>
        </p:nvSpPr>
        <p:spPr>
          <a:xfrm>
            <a:off x="314325" y="390525"/>
            <a:ext cx="8540750" cy="1143000"/>
          </a:xfrm>
          <a:ln/>
        </p:spPr>
        <p:txBody>
          <a:bodyPr vert="horz" wrap="square" lIns="91440" tIns="45720" rIns="91440" bIns="45720" anchor="ctr" anchorCtr="0"/>
          <a:p>
            <a:pPr eaLnBrk="1" hangingPunct="1"/>
            <a:r>
              <a:rPr lang="en-US" altLang="zh-CN" dirty="0"/>
              <a:t>3.5 </a:t>
            </a:r>
            <a:r>
              <a:rPr lang="zh-CN" altLang="en-US" dirty="0"/>
              <a:t>Ｎ阱制作电阻</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标题 1"/>
          <p:cNvSpPr>
            <a:spLocks noGrp="1"/>
          </p:cNvSpPr>
          <p:nvPr>
            <p:ph type="title"/>
          </p:nvPr>
        </p:nvSpPr>
        <p:spPr>
          <a:xfrm>
            <a:off x="179388" y="695325"/>
            <a:ext cx="8540750" cy="1143000"/>
          </a:xfrm>
          <a:ln/>
        </p:spPr>
        <p:txBody>
          <a:bodyPr vert="horz" wrap="square" lIns="91440" tIns="45720" rIns="91440" bIns="45720" anchor="ctr" anchorCtr="0"/>
          <a:p>
            <a:r>
              <a:rPr lang="zh-CN" altLang="en-US" dirty="0"/>
              <a:t>本章内容</a:t>
            </a:r>
            <a:endParaRPr lang="zh-CN" altLang="en-US" dirty="0"/>
          </a:p>
        </p:txBody>
      </p:sp>
      <p:sp>
        <p:nvSpPr>
          <p:cNvPr id="6147" name="内容占位符 2"/>
          <p:cNvSpPr>
            <a:spLocks noGrp="1"/>
          </p:cNvSpPr>
          <p:nvPr>
            <p:ph idx="1"/>
          </p:nvPr>
        </p:nvSpPr>
        <p:spPr>
          <a:xfrm>
            <a:off x="309563" y="1412875"/>
            <a:ext cx="8540750" cy="3886200"/>
          </a:xfrm>
          <a:ln/>
        </p:spPr>
        <p:txBody>
          <a:bodyPr vert="horz" wrap="square" lIns="91440" tIns="45720" rIns="91440" bIns="45720" anchor="t" anchorCtr="0"/>
          <a:p>
            <a:r>
              <a:rPr lang="en-US" altLang="zh-CN" dirty="0"/>
              <a:t>3.1 </a:t>
            </a:r>
            <a:r>
              <a:rPr lang="zh-CN" altLang="en-US" dirty="0"/>
              <a:t>阱的基本概念</a:t>
            </a:r>
            <a:endParaRPr lang="en-US" altLang="zh-CN" dirty="0"/>
          </a:p>
          <a:p>
            <a:r>
              <a:rPr lang="en-US" altLang="zh-CN" dirty="0"/>
              <a:t>3.2 </a:t>
            </a:r>
            <a:r>
              <a:rPr lang="zh-CN" altLang="en-US" dirty="0"/>
              <a:t>阱连接布局</a:t>
            </a:r>
            <a:endParaRPr lang="en-US" altLang="zh-CN" dirty="0"/>
          </a:p>
          <a:p>
            <a:r>
              <a:rPr lang="en-US" altLang="zh-CN" dirty="0"/>
              <a:t>3.3 </a:t>
            </a:r>
            <a:r>
              <a:rPr lang="zh-CN" altLang="en-US" dirty="0"/>
              <a:t>阱的图形制作</a:t>
            </a:r>
            <a:endParaRPr lang="en-US" altLang="zh-CN" dirty="0"/>
          </a:p>
          <a:p>
            <a:r>
              <a:rPr lang="en-US" altLang="zh-CN" dirty="0"/>
              <a:t>3.4 N</a:t>
            </a:r>
            <a:r>
              <a:rPr lang="zh-CN" altLang="en-US" dirty="0"/>
              <a:t>阱的版图设计</a:t>
            </a:r>
            <a:endParaRPr lang="en-US" altLang="zh-CN" dirty="0"/>
          </a:p>
          <a:p>
            <a:r>
              <a:rPr lang="en-US" altLang="zh-CN" dirty="0"/>
              <a:t>3.5 N</a:t>
            </a:r>
            <a:r>
              <a:rPr lang="zh-CN" altLang="en-US" dirty="0"/>
              <a:t>阱制作电阻</a:t>
            </a:r>
            <a:endParaRPr lang="en-US" altLang="zh-CN" dirty="0"/>
          </a:p>
          <a:p>
            <a:r>
              <a:rPr lang="en-US" altLang="zh-CN" dirty="0"/>
              <a:t>3.6 N</a:t>
            </a:r>
            <a:r>
              <a:rPr lang="zh-CN" altLang="en-US" dirty="0"/>
              <a:t>阱</a:t>
            </a:r>
            <a:r>
              <a:rPr lang="en-US" altLang="zh-CN" dirty="0"/>
              <a:t>/</a:t>
            </a:r>
            <a:r>
              <a:rPr lang="zh-CN" altLang="en-US" dirty="0"/>
              <a:t>衬底二极管</a:t>
            </a:r>
            <a:endParaRPr lang="en-US" altLang="zh-CN" dirty="0"/>
          </a:p>
          <a:p>
            <a:r>
              <a:rPr lang="en-US" altLang="zh-CN" dirty="0"/>
              <a:t>3.7 N</a:t>
            </a:r>
            <a:r>
              <a:rPr lang="zh-CN" altLang="en-US" dirty="0"/>
              <a:t>阱的</a:t>
            </a:r>
            <a:r>
              <a:rPr lang="en-US" altLang="zh-CN" dirty="0"/>
              <a:t>RC</a:t>
            </a:r>
            <a:r>
              <a:rPr lang="zh-CN" altLang="en-US" dirty="0"/>
              <a:t>延迟</a:t>
            </a:r>
            <a:endParaRPr lang="en-US" altLang="zh-CN" dirty="0"/>
          </a:p>
          <a:p>
            <a:r>
              <a:rPr lang="en-US" altLang="zh-CN" dirty="0"/>
              <a:t>3.8 </a:t>
            </a:r>
            <a:r>
              <a:rPr lang="zh-CN" altLang="en-US" dirty="0"/>
              <a:t>基于阱的</a:t>
            </a:r>
            <a:r>
              <a:rPr lang="en-US" altLang="zh-CN" dirty="0"/>
              <a:t>CMOS</a:t>
            </a:r>
            <a:r>
              <a:rPr lang="zh-CN" altLang="en-US" dirty="0"/>
              <a:t>工艺</a:t>
            </a:r>
            <a:endParaRPr lang="zh-CN" altLang="en-US" dirty="0"/>
          </a:p>
        </p:txBody>
      </p:sp>
      <p:sp>
        <p:nvSpPr>
          <p:cNvPr id="6148" name="页脚占位符 3"/>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6149" name="灯片编号占位符 4"/>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灯片编号占位符 8"/>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pic>
        <p:nvPicPr>
          <p:cNvPr id="24579" name="Picture 3" descr="照片xxx1 556"/>
          <p:cNvPicPr>
            <a:picLocks noChangeAspect="1"/>
          </p:cNvPicPr>
          <p:nvPr>
            <p:ph sz="quarter" idx="1"/>
          </p:nvPr>
        </p:nvPicPr>
        <p:blipFill>
          <a:blip r:embed="rId1"/>
          <a:srcRect l="8386" t="27043" b="49464"/>
          <a:stretch>
            <a:fillRect/>
          </a:stretch>
        </p:blipFill>
        <p:spPr>
          <a:xfrm>
            <a:off x="569913" y="2279650"/>
            <a:ext cx="3933825" cy="1344613"/>
          </a:xfrm>
          <a:ln/>
        </p:spPr>
      </p:pic>
      <p:pic>
        <p:nvPicPr>
          <p:cNvPr id="49157" name="Picture 5" descr="照片xxx1 557"/>
          <p:cNvPicPr>
            <a:picLocks noChangeAspect="1"/>
          </p:cNvPicPr>
          <p:nvPr>
            <p:ph sz="quarter" idx="2"/>
          </p:nvPr>
        </p:nvPicPr>
        <p:blipFill>
          <a:blip r:embed="rId2"/>
          <a:srcRect l="11523" t="11320" r="18782" b="67662"/>
          <a:stretch>
            <a:fillRect/>
          </a:stretch>
        </p:blipFill>
        <p:spPr>
          <a:xfrm>
            <a:off x="641350" y="3879850"/>
            <a:ext cx="3887788" cy="1562100"/>
          </a:xfrm>
          <a:ln/>
        </p:spPr>
      </p:pic>
      <p:pic>
        <p:nvPicPr>
          <p:cNvPr id="49158" name="Picture 6" descr="未命名"/>
          <p:cNvPicPr>
            <a:picLocks noChangeAspect="1"/>
          </p:cNvPicPr>
          <p:nvPr>
            <p:ph sz="quarter" idx="4"/>
          </p:nvPr>
        </p:nvPicPr>
        <p:blipFill>
          <a:blip r:embed="rId3"/>
          <a:srcRect b="44025"/>
          <a:stretch>
            <a:fillRect/>
          </a:stretch>
        </p:blipFill>
        <p:spPr>
          <a:xfrm>
            <a:off x="5033963" y="2295525"/>
            <a:ext cx="3600450" cy="1439863"/>
          </a:xfrm>
          <a:ln/>
        </p:spPr>
      </p:pic>
      <p:sp>
        <p:nvSpPr>
          <p:cNvPr id="49159" name="Text Box 7"/>
          <p:cNvSpPr txBox="1"/>
          <p:nvPr/>
        </p:nvSpPr>
        <p:spPr>
          <a:xfrm>
            <a:off x="4673600" y="3879850"/>
            <a:ext cx="3960813"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solidFill>
                  <a:srgbClr val="0000FF"/>
                </a:solidFill>
                <a:latin typeface="楷体_GB2312" pitchFamily="49" charset="-122"/>
                <a:ea typeface="楷体_GB2312" pitchFamily="49" charset="-122"/>
              </a:rPr>
              <a:t>可以得到</a:t>
            </a:r>
            <a:r>
              <a:rPr lang="zh-CN" altLang="en-US" sz="2400" dirty="0">
                <a:solidFill>
                  <a:srgbClr val="FF3300"/>
                </a:solidFill>
                <a:latin typeface="楷体_GB2312" pitchFamily="49" charset="-122"/>
                <a:ea typeface="楷体_GB2312" pitchFamily="49" charset="-122"/>
              </a:rPr>
              <a:t>正方形材料的总电阻值</a:t>
            </a:r>
            <a:r>
              <a:rPr lang="zh-CN" altLang="en-US" sz="2400" dirty="0">
                <a:solidFill>
                  <a:srgbClr val="0000FF"/>
                </a:solidFill>
                <a:latin typeface="楷体_GB2312" pitchFamily="49" charset="-122"/>
                <a:ea typeface="楷体_GB2312" pitchFamily="49" charset="-122"/>
              </a:rPr>
              <a:t>始终是</a:t>
            </a:r>
            <a:r>
              <a:rPr lang="en-US" altLang="zh-CN" sz="2400" dirty="0">
                <a:solidFill>
                  <a:srgbClr val="0000FF"/>
                </a:solidFill>
                <a:latin typeface="楷体_GB2312" pitchFamily="49" charset="-122"/>
                <a:ea typeface="楷体_GB2312" pitchFamily="49" charset="-122"/>
              </a:rPr>
              <a:t>200</a:t>
            </a:r>
            <a:r>
              <a:rPr lang="zh-CN" altLang="en-US" sz="2400" dirty="0">
                <a:solidFill>
                  <a:srgbClr val="0000FF"/>
                </a:solidFill>
                <a:latin typeface="楷体_GB2312" pitchFamily="49" charset="-122"/>
                <a:ea typeface="楷体_GB2312" pitchFamily="49" charset="-122"/>
              </a:rPr>
              <a:t>欧姆，</a:t>
            </a:r>
            <a:r>
              <a:rPr lang="zh-CN" altLang="en-US" sz="2400" dirty="0">
                <a:solidFill>
                  <a:srgbClr val="FF3300"/>
                </a:solidFill>
                <a:latin typeface="楷体_GB2312" pitchFamily="49" charset="-122"/>
                <a:ea typeface="楷体_GB2312" pitchFamily="49" charset="-122"/>
              </a:rPr>
              <a:t>与正方形的尺寸无关</a:t>
            </a:r>
            <a:r>
              <a:rPr lang="zh-CN" altLang="en-US" sz="2400" dirty="0">
                <a:solidFill>
                  <a:srgbClr val="0000FF"/>
                </a:solidFill>
                <a:latin typeface="楷体_GB2312" pitchFamily="49" charset="-122"/>
                <a:ea typeface="楷体_GB2312" pitchFamily="49" charset="-122"/>
              </a:rPr>
              <a:t>。因此人们以</a:t>
            </a:r>
            <a:r>
              <a:rPr lang="zh-CN" altLang="en-US" sz="2400" dirty="0">
                <a:solidFill>
                  <a:srgbClr val="FF0000"/>
                </a:solidFill>
                <a:latin typeface="楷体_GB2312" pitchFamily="49" charset="-122"/>
                <a:ea typeface="楷体_GB2312" pitchFamily="49" charset="-122"/>
              </a:rPr>
              <a:t>每方欧姆</a:t>
            </a:r>
            <a:r>
              <a:rPr lang="zh-CN" altLang="en-US" sz="2400" dirty="0">
                <a:solidFill>
                  <a:srgbClr val="0000FF"/>
                </a:solidFill>
                <a:latin typeface="楷体_GB2312" pitchFamily="49" charset="-122"/>
                <a:ea typeface="楷体_GB2312" pitchFamily="49" charset="-122"/>
              </a:rPr>
              <a:t>来度量电阻。</a:t>
            </a:r>
            <a:endParaRPr lang="zh-CN" altLang="en-US" sz="2400" dirty="0">
              <a:solidFill>
                <a:srgbClr val="0000FF"/>
              </a:solidFill>
              <a:latin typeface="楷体_GB2312" pitchFamily="49" charset="-122"/>
              <a:ea typeface="楷体_GB2312" pitchFamily="49" charset="-122"/>
            </a:endParaRPr>
          </a:p>
        </p:txBody>
      </p:sp>
      <p:grpSp>
        <p:nvGrpSpPr>
          <p:cNvPr id="49160" name="Group 8"/>
          <p:cNvGrpSpPr/>
          <p:nvPr/>
        </p:nvGrpSpPr>
        <p:grpSpPr>
          <a:xfrm>
            <a:off x="4033838" y="1209675"/>
            <a:ext cx="3308350" cy="1155700"/>
            <a:chOff x="2716" y="408"/>
            <a:chExt cx="2084" cy="728"/>
          </a:xfrm>
        </p:grpSpPr>
        <p:sp>
          <p:nvSpPr>
            <p:cNvPr id="24587" name="AutoShape 9"/>
            <p:cNvSpPr/>
            <p:nvPr/>
          </p:nvSpPr>
          <p:spPr>
            <a:xfrm rot="-3521188">
              <a:off x="2707" y="847"/>
              <a:ext cx="297" cy="280"/>
            </a:xfrm>
            <a:prstGeom prst="leftArrow">
              <a:avLst>
                <a:gd name="adj1" fmla="val 50000"/>
                <a:gd name="adj2" fmla="val 26517"/>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b="1" dirty="0"/>
            </a:p>
          </p:txBody>
        </p:sp>
        <p:sp>
          <p:nvSpPr>
            <p:cNvPr id="24588" name="Text Box 10"/>
            <p:cNvSpPr txBox="1"/>
            <p:nvPr/>
          </p:nvSpPr>
          <p:spPr>
            <a:xfrm>
              <a:off x="2952" y="408"/>
              <a:ext cx="184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0000FF"/>
                  </a:solidFill>
                  <a:latin typeface="楷体_GB2312" pitchFamily="49" charset="-122"/>
                  <a:ea typeface="楷体_GB2312" pitchFamily="49" charset="-122"/>
                </a:rPr>
                <a:t>四探针法</a:t>
              </a:r>
              <a:endParaRPr lang="zh-CN" altLang="en-US" sz="2800" dirty="0">
                <a:solidFill>
                  <a:srgbClr val="0000FF"/>
                </a:solidFill>
                <a:latin typeface="楷体_GB2312" pitchFamily="49" charset="-122"/>
                <a:ea typeface="楷体_GB2312" pitchFamily="49" charset="-122"/>
              </a:endParaRPr>
            </a:p>
          </p:txBody>
        </p:sp>
      </p:grpSp>
      <p:sp>
        <p:nvSpPr>
          <p:cNvPr id="24584"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24585" name="Rectangle 2"/>
          <p:cNvSpPr txBox="1">
            <a:spLocks noRot="1"/>
          </p:cNvSpPr>
          <p:nvPr/>
        </p:nvSpPr>
        <p:spPr>
          <a:xfrm>
            <a:off x="569913" y="211138"/>
            <a:ext cx="8540750" cy="11430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4400" dirty="0">
                <a:solidFill>
                  <a:schemeClr val="tx2"/>
                </a:solidFill>
              </a:rPr>
              <a:t>3.5 </a:t>
            </a:r>
            <a:r>
              <a:rPr lang="zh-CN" altLang="en-US" sz="4400" dirty="0">
                <a:solidFill>
                  <a:schemeClr val="tx2"/>
                </a:solidFill>
              </a:rPr>
              <a:t>Ｎ阱制作电阻</a:t>
            </a:r>
            <a:endParaRPr lang="zh-CN" altLang="en-US" sz="4400" dirty="0">
              <a:solidFill>
                <a:schemeClr val="tx2"/>
              </a:solidFill>
            </a:endParaRPr>
          </a:p>
        </p:txBody>
      </p:sp>
      <p:sp>
        <p:nvSpPr>
          <p:cNvPr id="14" name="内容占位符 2"/>
          <p:cNvSpPr txBox="1"/>
          <p:nvPr/>
        </p:nvSpPr>
        <p:spPr bwMode="auto">
          <a:xfrm>
            <a:off x="319088" y="1336675"/>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电阻的测量</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9160"/>
                                        </p:tgtEl>
                                        <p:attrNameLst>
                                          <p:attrName>style.visibility</p:attrName>
                                        </p:attrNameLst>
                                      </p:cBhvr>
                                      <p:to>
                                        <p:strVal val="visible"/>
                                      </p:to>
                                    </p:set>
                                    <p:animEffect transition="in" filter="box(in)">
                                      <p:cBhvr>
                                        <p:cTn id="7" dur="500"/>
                                        <p:tgtEl>
                                          <p:spTgt spid="491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9157"/>
                                        </p:tgtEl>
                                        <p:attrNameLst>
                                          <p:attrName>style.visibility</p:attrName>
                                        </p:attrNameLst>
                                      </p:cBhvr>
                                      <p:to>
                                        <p:strVal val="visible"/>
                                      </p:to>
                                    </p:set>
                                    <p:anim calcmode="lin" valueType="num">
                                      <p:cBhvr additive="base">
                                        <p:cTn id="12" dur="500" fill="hold"/>
                                        <p:tgtEl>
                                          <p:spTgt spid="49157"/>
                                        </p:tgtEl>
                                        <p:attrNameLst>
                                          <p:attrName>ppt_x</p:attrName>
                                        </p:attrNameLst>
                                      </p:cBhvr>
                                      <p:tavLst>
                                        <p:tav tm="0">
                                          <p:val>
                                            <p:strVal val="#ppt_x"/>
                                          </p:val>
                                        </p:tav>
                                        <p:tav tm="100000">
                                          <p:val>
                                            <p:strVal val="#ppt_x"/>
                                          </p:val>
                                        </p:tav>
                                      </p:tavLst>
                                    </p:anim>
                                    <p:anim calcmode="lin" valueType="num">
                                      <p:cBhvr additive="base">
                                        <p:cTn id="13" dur="500" fill="hold"/>
                                        <p:tgtEl>
                                          <p:spTgt spid="4915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49158"/>
                                        </p:tgtEl>
                                        <p:attrNameLst>
                                          <p:attrName>style.visibility</p:attrName>
                                        </p:attrNameLst>
                                      </p:cBhvr>
                                      <p:to>
                                        <p:strVal val="visible"/>
                                      </p:to>
                                    </p:set>
                                    <p:animEffect transition="in" filter="plus(in)">
                                      <p:cBhvr>
                                        <p:cTn id="18" dur="2000"/>
                                        <p:tgtEl>
                                          <p:spTgt spid="4915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49159"/>
                                        </p:tgtEl>
                                        <p:attrNameLst>
                                          <p:attrName>style.visibility</p:attrName>
                                        </p:attrNameLst>
                                      </p:cBhvr>
                                      <p:to>
                                        <p:strVal val="visible"/>
                                      </p:to>
                                    </p:set>
                                    <p:animEffect transition="in" filter="checkerboard(across)">
                                      <p:cBhvr>
                                        <p:cTn id="23" dur="2000"/>
                                        <p:tgtEl>
                                          <p:spTgt spid="49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灯片编号占位符 6"/>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25603" name="Rectangle 3"/>
          <p:cNvSpPr>
            <a:spLocks noGrp="1" noRot="1"/>
          </p:cNvSpPr>
          <p:nvPr>
            <p:ph type="body" sz="half" idx="1"/>
          </p:nvPr>
        </p:nvSpPr>
        <p:spPr>
          <a:xfrm>
            <a:off x="469900" y="1651000"/>
            <a:ext cx="7772400" cy="571500"/>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solidFill>
                  <a:srgbClr val="0000FF"/>
                </a:solidFill>
                <a:latin typeface="宋体" panose="02010600030101010101" pitchFamily="2" charset="-122"/>
              </a:rPr>
              <a:t>每方欧姆是集成电路中电阻的基本单位</a:t>
            </a:r>
            <a:endParaRPr lang="zh-CN" altLang="en-US" sz="2800" dirty="0">
              <a:solidFill>
                <a:srgbClr val="0000FF"/>
              </a:solidFill>
              <a:latin typeface="宋体" panose="02010600030101010101" pitchFamily="2" charset="-122"/>
            </a:endParaRPr>
          </a:p>
        </p:txBody>
      </p:sp>
      <p:graphicFrame>
        <p:nvGraphicFramePr>
          <p:cNvPr id="25604" name="Object 6"/>
          <p:cNvGraphicFramePr>
            <a:graphicFrameLocks noChangeAspect="1"/>
          </p:cNvGraphicFramePr>
          <p:nvPr>
            <p:ph sz="quarter" idx="1"/>
          </p:nvPr>
        </p:nvGraphicFramePr>
        <p:xfrm>
          <a:off x="1331913" y="2565400"/>
          <a:ext cx="882650" cy="493713"/>
        </p:xfrm>
        <a:graphic>
          <a:graphicData uri="http://schemas.openxmlformats.org/presentationml/2006/ole">
            <mc:AlternateContent xmlns:mc="http://schemas.openxmlformats.org/markup-compatibility/2006">
              <mc:Choice xmlns:v="urn:schemas-microsoft-com:vml" Requires="v">
                <p:oleObj spid="_x0000_s3081" name="" r:id="rId1" imgW="316865" imgH="177800" progId="Equation.DSMT4">
                  <p:embed/>
                </p:oleObj>
              </mc:Choice>
              <mc:Fallback>
                <p:oleObj name="" r:id="rId1" imgW="316865" imgH="177800" progId="Equation.DSMT4">
                  <p:embed/>
                  <p:pic>
                    <p:nvPicPr>
                      <p:cNvPr id="0" name="图片 3080"/>
                      <p:cNvPicPr/>
                      <p:nvPr/>
                    </p:nvPicPr>
                    <p:blipFill>
                      <a:blip r:embed="rId2"/>
                      <a:srcRect/>
                      <a:stretch>
                        <a:fillRect/>
                      </a:stretch>
                    </p:blipFill>
                    <p:spPr>
                      <a:xfrm>
                        <a:off x="1331913" y="2565400"/>
                        <a:ext cx="882650" cy="493713"/>
                      </a:xfrm>
                      <a:prstGeom prst="rect">
                        <a:avLst/>
                      </a:prstGeom>
                      <a:noFill/>
                      <a:ln w="38100">
                        <a:miter/>
                      </a:ln>
                    </p:spPr>
                  </p:pic>
                </p:oleObj>
              </mc:Fallback>
            </mc:AlternateContent>
          </a:graphicData>
        </a:graphic>
      </p:graphicFrame>
      <p:sp>
        <p:nvSpPr>
          <p:cNvPr id="25605" name="Text Box 7"/>
          <p:cNvSpPr txBox="1"/>
          <p:nvPr/>
        </p:nvSpPr>
        <p:spPr>
          <a:xfrm>
            <a:off x="323850" y="2205038"/>
            <a:ext cx="42037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buClrTx/>
              <a:buSzPct val="85000"/>
              <a:buFontTx/>
              <a:buChar char="•"/>
            </a:pPr>
            <a:r>
              <a:rPr lang="zh-CN" altLang="en-US" sz="2400" dirty="0">
                <a:solidFill>
                  <a:srgbClr val="FF0000"/>
                </a:solidFill>
                <a:latin typeface="宋体" panose="02010600030101010101" pitchFamily="2" charset="-122"/>
              </a:rPr>
              <a:t>表示形式：</a:t>
            </a:r>
            <a:r>
              <a:rPr lang="zh-CN" altLang="en-US" sz="2400" dirty="0">
                <a:solidFill>
                  <a:srgbClr val="0000FF"/>
                </a:solidFill>
                <a:latin typeface="宋体" panose="02010600030101010101" pitchFamily="2" charset="-122"/>
              </a:rPr>
              <a:t>每方</a:t>
            </a:r>
            <a:r>
              <a:rPr lang="en-US" altLang="zh-CN" sz="2400" dirty="0">
                <a:solidFill>
                  <a:srgbClr val="0000FF"/>
                </a:solidFill>
                <a:latin typeface="宋体" panose="02010600030101010101" pitchFamily="2" charset="-122"/>
              </a:rPr>
              <a:t>200</a:t>
            </a:r>
            <a:r>
              <a:rPr lang="zh-CN" altLang="en-US" sz="2400" dirty="0">
                <a:solidFill>
                  <a:srgbClr val="0000FF"/>
                </a:solidFill>
                <a:latin typeface="宋体" panose="02010600030101010101" pitchFamily="2" charset="-122"/>
              </a:rPr>
              <a:t>欧姆，记做</a:t>
            </a:r>
            <a:r>
              <a:rPr lang="en-US" altLang="zh-CN" sz="2400" dirty="0">
                <a:solidFill>
                  <a:srgbClr val="0000FF"/>
                </a:solidFill>
                <a:latin typeface="宋体" panose="02010600030101010101" pitchFamily="2" charset="-122"/>
              </a:rPr>
              <a:t>200</a:t>
            </a:r>
            <a:endParaRPr lang="en-US" altLang="zh-CN" sz="2400" dirty="0">
              <a:solidFill>
                <a:srgbClr val="0000FF"/>
              </a:solidFill>
              <a:latin typeface="宋体" panose="02010600030101010101" pitchFamily="2" charset="-122"/>
            </a:endParaRPr>
          </a:p>
        </p:txBody>
      </p:sp>
      <p:sp>
        <p:nvSpPr>
          <p:cNvPr id="50184" name="Text Box 8"/>
          <p:cNvSpPr txBox="1"/>
          <p:nvPr/>
        </p:nvSpPr>
        <p:spPr>
          <a:xfrm>
            <a:off x="323850" y="3068638"/>
            <a:ext cx="4432300" cy="1800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buClrTx/>
              <a:buSzPct val="85000"/>
              <a:buFontTx/>
              <a:buChar char="•"/>
            </a:pPr>
            <a:r>
              <a:rPr lang="zh-CN" altLang="en-US" sz="2800" dirty="0">
                <a:solidFill>
                  <a:srgbClr val="0000FF"/>
                </a:solidFill>
                <a:latin typeface="宋体" panose="02010600030101010101" pitchFamily="2" charset="-122"/>
              </a:rPr>
              <a:t>对于相同的工艺，</a:t>
            </a:r>
            <a:r>
              <a:rPr lang="zh-CN" altLang="en-US" sz="2800" dirty="0">
                <a:solidFill>
                  <a:srgbClr val="FF3300"/>
                </a:solidFill>
                <a:latin typeface="宋体" panose="02010600030101010101" pitchFamily="2" charset="-122"/>
              </a:rPr>
              <a:t>同一材料的所有正方形的电阻的阻值都相同</a:t>
            </a:r>
            <a:r>
              <a:rPr lang="zh-CN" altLang="en-US" sz="2800" dirty="0">
                <a:solidFill>
                  <a:srgbClr val="0000FF"/>
                </a:solidFill>
                <a:latin typeface="宋体" panose="02010600030101010101" pitchFamily="2" charset="-122"/>
              </a:rPr>
              <a:t>，因此</a:t>
            </a:r>
            <a:r>
              <a:rPr lang="zh-CN" altLang="en-US" sz="2800" dirty="0">
                <a:latin typeface="宋体" panose="02010600030101010101" pitchFamily="2" charset="-122"/>
              </a:rPr>
              <a:t>计算电阻只需要计算方数即可。</a:t>
            </a:r>
            <a:endParaRPr lang="zh-CN" altLang="en-US" sz="2800" dirty="0">
              <a:latin typeface="宋体" panose="02010600030101010101" pitchFamily="2" charset="-122"/>
            </a:endParaRPr>
          </a:p>
        </p:txBody>
      </p:sp>
      <p:grpSp>
        <p:nvGrpSpPr>
          <p:cNvPr id="50185" name="Group 9"/>
          <p:cNvGrpSpPr/>
          <p:nvPr/>
        </p:nvGrpSpPr>
        <p:grpSpPr>
          <a:xfrm>
            <a:off x="4716463" y="2060575"/>
            <a:ext cx="4699000" cy="2336800"/>
            <a:chOff x="2936" y="1416"/>
            <a:chExt cx="2960" cy="1472"/>
          </a:xfrm>
        </p:grpSpPr>
        <p:sp>
          <p:nvSpPr>
            <p:cNvPr id="25611" name="Text Box 10"/>
            <p:cNvSpPr txBox="1"/>
            <p:nvPr/>
          </p:nvSpPr>
          <p:spPr>
            <a:xfrm>
              <a:off x="2936" y="1416"/>
              <a:ext cx="2960" cy="8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solidFill>
                    <a:srgbClr val="0000FF"/>
                  </a:solidFill>
                  <a:latin typeface="宋体" panose="02010600030101010101" pitchFamily="2" charset="-122"/>
                </a:rPr>
                <a:t>假设一个电阻有</a:t>
              </a:r>
              <a:r>
                <a:rPr lang="en-US" altLang="zh-CN" sz="2400" dirty="0">
                  <a:solidFill>
                    <a:srgbClr val="0000FF"/>
                  </a:solidFill>
                  <a:latin typeface="宋体" panose="02010600030101010101" pitchFamily="2" charset="-122"/>
                </a:rPr>
                <a:t>8</a:t>
              </a:r>
              <a:r>
                <a:rPr lang="zh-CN" altLang="en-US" sz="2400" dirty="0">
                  <a:solidFill>
                    <a:srgbClr val="0000FF"/>
                  </a:solidFill>
                  <a:latin typeface="宋体" panose="02010600030101010101" pitchFamily="2" charset="-122"/>
                </a:rPr>
                <a:t>方，每方</a:t>
              </a:r>
              <a:r>
                <a:rPr lang="en-US" altLang="zh-CN" sz="2400" dirty="0">
                  <a:solidFill>
                    <a:srgbClr val="0000FF"/>
                  </a:solidFill>
                  <a:latin typeface="宋体" panose="02010600030101010101" pitchFamily="2" charset="-122"/>
                </a:rPr>
                <a:t>200</a:t>
              </a:r>
              <a:r>
                <a:rPr lang="zh-CN" altLang="en-US" sz="2400" dirty="0">
                  <a:solidFill>
                    <a:srgbClr val="0000FF"/>
                  </a:solidFill>
                  <a:latin typeface="宋体" panose="02010600030101010101" pitchFamily="2" charset="-122"/>
                </a:rPr>
                <a:t>欧姆，则这个电阻是</a:t>
              </a:r>
              <a:r>
                <a:rPr lang="en-US" altLang="zh-CN" sz="2400" dirty="0">
                  <a:solidFill>
                    <a:srgbClr val="0000FF"/>
                  </a:solidFill>
                  <a:latin typeface="宋体" panose="02010600030101010101" pitchFamily="2" charset="-122"/>
                </a:rPr>
                <a:t>200×8=1600</a:t>
              </a:r>
              <a:endParaRPr lang="en-US" altLang="zh-CN" sz="2400" dirty="0">
                <a:solidFill>
                  <a:srgbClr val="0000FF"/>
                </a:solidFill>
                <a:latin typeface="宋体" panose="02010600030101010101" pitchFamily="2" charset="-122"/>
              </a:endParaRPr>
            </a:p>
            <a:p>
              <a:pPr marL="0" lvl="0" indent="0" eaLnBrk="1" hangingPunct="1">
                <a:spcBef>
                  <a:spcPct val="50000"/>
                </a:spcBef>
                <a:buClrTx/>
                <a:buSzTx/>
                <a:buFontTx/>
                <a:buNone/>
              </a:pPr>
              <a:r>
                <a:rPr lang="zh-CN" altLang="en-US" sz="2400" dirty="0">
                  <a:solidFill>
                    <a:srgbClr val="0000FF"/>
                  </a:solidFill>
                  <a:latin typeface="宋体" panose="02010600030101010101" pitchFamily="2" charset="-122"/>
                </a:rPr>
                <a:t>欧姆</a:t>
              </a:r>
              <a:endParaRPr lang="zh-CN" altLang="en-US" sz="2400" dirty="0">
                <a:solidFill>
                  <a:srgbClr val="0000FF"/>
                </a:solidFill>
                <a:latin typeface="宋体" panose="02010600030101010101" pitchFamily="2" charset="-122"/>
              </a:endParaRPr>
            </a:p>
          </p:txBody>
        </p:sp>
        <p:pic>
          <p:nvPicPr>
            <p:cNvPr id="25612" name="Picture 11" descr="照片xxx1 559"/>
            <p:cNvPicPr>
              <a:picLocks noChangeAspect="1"/>
            </p:cNvPicPr>
            <p:nvPr/>
          </p:nvPicPr>
          <p:blipFill>
            <a:blip r:embed="rId3"/>
            <a:srcRect l="13737" t="70303" r="19798" b="16969"/>
            <a:stretch>
              <a:fillRect/>
            </a:stretch>
          </p:blipFill>
          <p:spPr>
            <a:xfrm>
              <a:off x="3032" y="2288"/>
              <a:ext cx="2350" cy="600"/>
            </a:xfrm>
            <a:prstGeom prst="rect">
              <a:avLst/>
            </a:prstGeom>
            <a:noFill/>
            <a:ln w="9525">
              <a:noFill/>
            </a:ln>
          </p:spPr>
        </p:pic>
      </p:grpSp>
      <p:sp>
        <p:nvSpPr>
          <p:cNvPr id="50188" name="Text Box 12"/>
          <p:cNvSpPr txBox="1"/>
          <p:nvPr/>
        </p:nvSpPr>
        <p:spPr>
          <a:xfrm>
            <a:off x="468313" y="4935538"/>
            <a:ext cx="8496300" cy="9763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Char char="•"/>
            </a:pPr>
            <a:r>
              <a:rPr lang="zh-CN" altLang="en-US" sz="2800" dirty="0">
                <a:solidFill>
                  <a:srgbClr val="0000FF"/>
                </a:solidFill>
                <a:latin typeface="宋体" panose="02010600030101010101" pitchFamily="2" charset="-122"/>
              </a:rPr>
              <a:t>方数的计算公式：方数</a:t>
            </a:r>
            <a:r>
              <a:rPr lang="en-US" altLang="zh-CN" sz="2800" dirty="0">
                <a:solidFill>
                  <a:srgbClr val="0000FF"/>
                </a:solidFill>
                <a:latin typeface="宋体" panose="02010600030101010101" pitchFamily="2" charset="-122"/>
              </a:rPr>
              <a:t>=L/W </a:t>
            </a:r>
            <a:endParaRPr lang="en-US" altLang="zh-CN" sz="2800" dirty="0">
              <a:solidFill>
                <a:srgbClr val="0000FF"/>
              </a:solidFill>
              <a:latin typeface="宋体" panose="02010600030101010101" pitchFamily="2" charset="-122"/>
            </a:endParaRPr>
          </a:p>
          <a:p>
            <a:pPr marL="0" lvl="0" indent="0" eaLnBrk="1" hangingPunct="1">
              <a:spcBef>
                <a:spcPct val="50000"/>
              </a:spcBef>
              <a:buClrTx/>
              <a:buSzTx/>
              <a:buFontTx/>
              <a:buNone/>
            </a:pPr>
            <a:r>
              <a:rPr lang="zh-CN" altLang="en-US" sz="2000" dirty="0">
                <a:solidFill>
                  <a:srgbClr val="0000FF"/>
                </a:solidFill>
                <a:latin typeface="宋体" panose="02010600030101010101" pitchFamily="2" charset="-122"/>
              </a:rPr>
              <a:t>注意：</a:t>
            </a:r>
            <a:r>
              <a:rPr lang="en-US" altLang="zh-CN" sz="2000" dirty="0">
                <a:solidFill>
                  <a:srgbClr val="0000FF"/>
                </a:solidFill>
                <a:latin typeface="宋体" panose="02010600030101010101" pitchFamily="2" charset="-122"/>
              </a:rPr>
              <a:t>L</a:t>
            </a:r>
            <a:r>
              <a:rPr lang="zh-CN" altLang="en-US" sz="2000" dirty="0">
                <a:solidFill>
                  <a:srgbClr val="0000FF"/>
                </a:solidFill>
                <a:latin typeface="宋体" panose="02010600030101010101" pitchFamily="2" charset="-122"/>
              </a:rPr>
              <a:t>的方向为电流的流动；方数可以为小数</a:t>
            </a:r>
            <a:endParaRPr lang="zh-CN" altLang="en-US" sz="2000" dirty="0">
              <a:solidFill>
                <a:srgbClr val="0000FF"/>
              </a:solidFill>
              <a:latin typeface="宋体" panose="02010600030101010101" pitchFamily="2" charset="-122"/>
            </a:endParaRPr>
          </a:p>
        </p:txBody>
      </p:sp>
      <p:sp>
        <p:nvSpPr>
          <p:cNvPr id="25609"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25610" name="Rectangle 2"/>
          <p:cNvSpPr txBox="1">
            <a:spLocks noRot="1"/>
          </p:cNvSpPr>
          <p:nvPr/>
        </p:nvSpPr>
        <p:spPr>
          <a:xfrm>
            <a:off x="569913" y="211138"/>
            <a:ext cx="8540750" cy="11430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4400" dirty="0">
                <a:solidFill>
                  <a:schemeClr val="tx2"/>
                </a:solidFill>
              </a:rPr>
              <a:t>3.5 </a:t>
            </a:r>
            <a:r>
              <a:rPr lang="zh-CN" altLang="en-US" sz="4400" dirty="0">
                <a:solidFill>
                  <a:schemeClr val="tx2"/>
                </a:solidFill>
              </a:rPr>
              <a:t>Ｎ阱制作电阻</a:t>
            </a:r>
            <a:endParaRPr lang="zh-CN" altLang="en-US" sz="4400" dirty="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0184"/>
                                        </p:tgtEl>
                                        <p:attrNameLst>
                                          <p:attrName>style.visibility</p:attrName>
                                        </p:attrNameLst>
                                      </p:cBhvr>
                                      <p:to>
                                        <p:strVal val="visible"/>
                                      </p:to>
                                    </p:set>
                                    <p:animEffect transition="in" filter="box(in)">
                                      <p:cBhvr>
                                        <p:cTn id="7" dur="500"/>
                                        <p:tgtEl>
                                          <p:spTgt spid="5018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0185"/>
                                        </p:tgtEl>
                                        <p:attrNameLst>
                                          <p:attrName>style.visibility</p:attrName>
                                        </p:attrNameLst>
                                      </p:cBhvr>
                                      <p:to>
                                        <p:strVal val="visible"/>
                                      </p:to>
                                    </p:set>
                                    <p:anim calcmode="lin" valueType="num">
                                      <p:cBhvr additive="base">
                                        <p:cTn id="12" dur="500" fill="hold"/>
                                        <p:tgtEl>
                                          <p:spTgt spid="50185"/>
                                        </p:tgtEl>
                                        <p:attrNameLst>
                                          <p:attrName>ppt_x</p:attrName>
                                        </p:attrNameLst>
                                      </p:cBhvr>
                                      <p:tavLst>
                                        <p:tav tm="0">
                                          <p:val>
                                            <p:strVal val="#ppt_x"/>
                                          </p:val>
                                        </p:tav>
                                        <p:tav tm="100000">
                                          <p:val>
                                            <p:strVal val="#ppt_x"/>
                                          </p:val>
                                        </p:tav>
                                      </p:tavLst>
                                    </p:anim>
                                    <p:anim calcmode="lin" valueType="num">
                                      <p:cBhvr additive="base">
                                        <p:cTn id="13" dur="500" fill="hold"/>
                                        <p:tgtEl>
                                          <p:spTgt spid="5018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50188"/>
                                        </p:tgtEl>
                                        <p:attrNameLst>
                                          <p:attrName>style.visibility</p:attrName>
                                        </p:attrNameLst>
                                      </p:cBhvr>
                                      <p:to>
                                        <p:strVal val="visible"/>
                                      </p:to>
                                    </p:set>
                                    <p:animEffect transition="in" filter="box(in)">
                                      <p:cBhvr>
                                        <p:cTn id="18" dur="500"/>
                                        <p:tgtEl>
                                          <p:spTgt spid="50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4" grpId="0"/>
      <p:bldP spid="5018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26627" name="Rectangle 3"/>
          <p:cNvSpPr>
            <a:spLocks noGrp="1" noRot="1"/>
          </p:cNvSpPr>
          <p:nvPr>
            <p:ph idx="1"/>
          </p:nvPr>
        </p:nvSpPr>
        <p:spPr>
          <a:ln/>
        </p:spPr>
        <p:txBody>
          <a:bodyPr vert="horz" wrap="square" lIns="91440" tIns="45720" rIns="91440" bIns="45720" anchor="t" anchorCtr="0"/>
          <a:p>
            <a:pPr marL="609600" indent="-609600" eaLnBrk="1" hangingPunct="1">
              <a:lnSpc>
                <a:spcPct val="90000"/>
              </a:lnSpc>
            </a:pPr>
            <a:r>
              <a:rPr lang="zh-CN" altLang="en-US" dirty="0"/>
              <a:t>为了将芯片面积最小化，通常把电阻的版图绘制成折叠形状</a:t>
            </a:r>
            <a:endParaRPr lang="zh-CN" altLang="en-US" dirty="0"/>
          </a:p>
          <a:p>
            <a:pPr marL="609600" indent="-609600" eaLnBrk="1" hangingPunct="1">
              <a:lnSpc>
                <a:spcPct val="90000"/>
              </a:lnSpc>
            </a:pPr>
            <a:r>
              <a:rPr lang="zh-CN" altLang="en-US" dirty="0"/>
              <a:t>拐角处的实际电阻值约</a:t>
            </a:r>
            <a:endParaRPr lang="zh-CN" altLang="en-US" dirty="0"/>
          </a:p>
          <a:p>
            <a:pPr marL="609600" indent="-609600" eaLnBrk="1" hangingPunct="1">
              <a:lnSpc>
                <a:spcPct val="90000"/>
              </a:lnSpc>
              <a:buNone/>
            </a:pPr>
            <a:r>
              <a:rPr lang="zh-CN" altLang="en-US" dirty="0"/>
              <a:t>    为 </a:t>
            </a:r>
            <a:r>
              <a:rPr lang="en-US" altLang="zh-CN" dirty="0"/>
              <a:t>0.5</a:t>
            </a:r>
            <a:r>
              <a:rPr lang="zh-CN" altLang="en-US" dirty="0"/>
              <a:t>方欧姆，随工艺变</a:t>
            </a:r>
            <a:endParaRPr lang="zh-CN" altLang="en-US" dirty="0"/>
          </a:p>
          <a:p>
            <a:pPr marL="609600" indent="-609600" eaLnBrk="1" hangingPunct="1">
              <a:lnSpc>
                <a:spcPct val="90000"/>
              </a:lnSpc>
              <a:buNone/>
            </a:pPr>
            <a:r>
              <a:rPr lang="zh-CN" altLang="en-US" dirty="0"/>
              <a:t>    化而变化</a:t>
            </a:r>
            <a:endParaRPr lang="zh-CN" altLang="en-US" dirty="0"/>
          </a:p>
          <a:p>
            <a:pPr marL="609600" indent="-609600" eaLnBrk="1" hangingPunct="1">
              <a:lnSpc>
                <a:spcPct val="90000"/>
              </a:lnSpc>
              <a:buNone/>
            </a:pPr>
            <a:endParaRPr lang="zh-CN" altLang="en-US" dirty="0"/>
          </a:p>
          <a:p>
            <a:pPr marL="609600" indent="-609600" eaLnBrk="1" hangingPunct="1">
              <a:lnSpc>
                <a:spcPct val="90000"/>
              </a:lnSpc>
              <a:buNone/>
            </a:pPr>
            <a:r>
              <a:rPr lang="zh-CN" altLang="en-US" dirty="0"/>
              <a:t>                                   </a:t>
            </a:r>
            <a:endParaRPr lang="zh-CN" altLang="en-US" dirty="0"/>
          </a:p>
        </p:txBody>
      </p:sp>
      <p:pic>
        <p:nvPicPr>
          <p:cNvPr id="26628" name="Picture 4" descr="照片xxx1 572"/>
          <p:cNvPicPr>
            <a:picLocks noChangeAspect="1"/>
          </p:cNvPicPr>
          <p:nvPr/>
        </p:nvPicPr>
        <p:blipFill>
          <a:blip r:embed="rId1"/>
          <a:srcRect l="13031" t="8409" r="39090" b="55441"/>
          <a:stretch>
            <a:fillRect/>
          </a:stretch>
        </p:blipFill>
        <p:spPr>
          <a:xfrm>
            <a:off x="5508625" y="2565400"/>
            <a:ext cx="3181350" cy="3203575"/>
          </a:xfrm>
          <a:prstGeom prst="rect">
            <a:avLst/>
          </a:prstGeom>
          <a:noFill/>
          <a:ln w="9525">
            <a:noFill/>
          </a:ln>
        </p:spPr>
      </p:pic>
      <p:sp>
        <p:nvSpPr>
          <p:cNvPr id="26629"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26630" name="Rectangle 2"/>
          <p:cNvSpPr txBox="1">
            <a:spLocks noRot="1"/>
          </p:cNvSpPr>
          <p:nvPr/>
        </p:nvSpPr>
        <p:spPr>
          <a:xfrm>
            <a:off x="569913" y="211138"/>
            <a:ext cx="8540750" cy="11430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4400" dirty="0">
                <a:solidFill>
                  <a:schemeClr val="tx2"/>
                </a:solidFill>
              </a:rPr>
              <a:t>3.5 </a:t>
            </a:r>
            <a:r>
              <a:rPr lang="zh-CN" altLang="en-US" sz="4400" dirty="0">
                <a:solidFill>
                  <a:schemeClr val="tx2"/>
                </a:solidFill>
              </a:rPr>
              <a:t>Ｎ阱制作电阻</a:t>
            </a:r>
            <a:endParaRPr lang="zh-CN" altLang="en-US" sz="4400" dirty="0">
              <a:solidFill>
                <a:schemeClr val="tx2"/>
              </a:solidFill>
            </a:endParaRPr>
          </a:p>
        </p:txBody>
      </p:sp>
      <p:sp>
        <p:nvSpPr>
          <p:cNvPr id="9" name="内容占位符 2"/>
          <p:cNvSpPr txBox="1"/>
          <p:nvPr/>
        </p:nvSpPr>
        <p:spPr bwMode="auto">
          <a:xfrm>
            <a:off x="304800" y="1239838"/>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拐角电阻</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27651" name="Rectangle 3"/>
          <p:cNvSpPr>
            <a:spLocks noGrp="1" noRot="1"/>
          </p:cNvSpPr>
          <p:nvPr>
            <p:ph idx="1"/>
          </p:nvPr>
        </p:nvSpPr>
        <p:spPr>
          <a:xfrm>
            <a:off x="323850" y="1700213"/>
            <a:ext cx="8540750" cy="3886200"/>
          </a:xfrm>
          <a:ln/>
        </p:spPr>
        <p:txBody>
          <a:bodyPr vert="horz" wrap="square" lIns="91440" tIns="45720" rIns="91440" bIns="45720" anchor="t" anchorCtr="0"/>
          <a:p>
            <a:pPr eaLnBrk="1" hangingPunct="1"/>
            <a:r>
              <a:rPr lang="zh-CN" altLang="en-US" dirty="0"/>
              <a:t>常使用连线来连接各个独立的单位电阻块，避免拐角的出现。尤其是模拟集成电路设计中，对两个电阻比值的精度要求比较高时。如运算放大器电路的增益为</a:t>
            </a:r>
            <a:r>
              <a:rPr lang="en-US" altLang="zh-CN" dirty="0"/>
              <a:t>Rf/Ri</a:t>
            </a:r>
            <a:r>
              <a:rPr lang="zh-CN" altLang="en-US" dirty="0"/>
              <a:t>。</a:t>
            </a:r>
            <a:endParaRPr lang="zh-CN" altLang="en-US" dirty="0"/>
          </a:p>
        </p:txBody>
      </p:sp>
      <p:pic>
        <p:nvPicPr>
          <p:cNvPr id="27652" name="Picture 4"/>
          <p:cNvPicPr>
            <a:picLocks noChangeAspect="1"/>
          </p:cNvPicPr>
          <p:nvPr/>
        </p:nvPicPr>
        <p:blipFill>
          <a:blip r:embed="rId1"/>
          <a:srcRect b="4672"/>
          <a:stretch>
            <a:fillRect/>
          </a:stretch>
        </p:blipFill>
        <p:spPr>
          <a:xfrm>
            <a:off x="1403350" y="3716338"/>
            <a:ext cx="5610225" cy="1943100"/>
          </a:xfrm>
          <a:prstGeom prst="rect">
            <a:avLst/>
          </a:prstGeom>
          <a:noFill/>
          <a:ln w="9525">
            <a:noFill/>
          </a:ln>
        </p:spPr>
      </p:pic>
      <p:sp>
        <p:nvSpPr>
          <p:cNvPr id="27653" name="Text Box 5"/>
          <p:cNvSpPr txBox="1"/>
          <p:nvPr/>
        </p:nvSpPr>
        <p:spPr>
          <a:xfrm>
            <a:off x="2484438" y="5805488"/>
            <a:ext cx="38163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b="1" dirty="0"/>
              <a:t>在版图中避免拐角出现</a:t>
            </a:r>
            <a:endParaRPr lang="zh-CN" altLang="en-US" sz="1800" b="1" dirty="0"/>
          </a:p>
        </p:txBody>
      </p:sp>
      <p:sp>
        <p:nvSpPr>
          <p:cNvPr id="27654"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27655" name="Rectangle 2"/>
          <p:cNvSpPr txBox="1">
            <a:spLocks noRot="1"/>
          </p:cNvSpPr>
          <p:nvPr/>
        </p:nvSpPr>
        <p:spPr>
          <a:xfrm>
            <a:off x="569913" y="211138"/>
            <a:ext cx="8540750" cy="11430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4400" dirty="0">
                <a:solidFill>
                  <a:schemeClr val="tx2"/>
                </a:solidFill>
              </a:rPr>
              <a:t>3.5 </a:t>
            </a:r>
            <a:r>
              <a:rPr lang="zh-CN" altLang="en-US" sz="4400" dirty="0">
                <a:solidFill>
                  <a:schemeClr val="tx2"/>
                </a:solidFill>
              </a:rPr>
              <a:t>Ｎ阱制作电阻</a:t>
            </a:r>
            <a:endParaRPr lang="zh-CN" altLang="en-US" sz="4400" dirty="0">
              <a:solidFill>
                <a:schemeClr val="tx2"/>
              </a:solidFill>
            </a:endParaRPr>
          </a:p>
        </p:txBody>
      </p:sp>
      <p:sp>
        <p:nvSpPr>
          <p:cNvPr id="11" name="内容占位符 2"/>
          <p:cNvSpPr txBox="1"/>
          <p:nvPr/>
        </p:nvSpPr>
        <p:spPr bwMode="auto">
          <a:xfrm>
            <a:off x="304800" y="1239838"/>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拐角电阻</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28675" name="Rectangle 2"/>
          <p:cNvSpPr>
            <a:spLocks noGrp="1" noRot="1"/>
          </p:cNvSpPr>
          <p:nvPr>
            <p:ph type="title"/>
          </p:nvPr>
        </p:nvSpPr>
        <p:spPr>
          <a:ln/>
        </p:spPr>
        <p:txBody>
          <a:bodyPr vert="horz" wrap="square" lIns="91440" tIns="45720" rIns="91440" bIns="45720" anchor="ctr" anchorCtr="0"/>
          <a:p>
            <a:pPr eaLnBrk="1" hangingPunct="1"/>
            <a:r>
              <a:rPr lang="en-US" altLang="zh-CN" dirty="0"/>
              <a:t>3.5 N </a:t>
            </a:r>
            <a:r>
              <a:rPr lang="zh-CN" altLang="en-US" dirty="0"/>
              <a:t>阱制作电阻</a:t>
            </a:r>
            <a:endParaRPr lang="zh-CN" altLang="en-US" dirty="0"/>
          </a:p>
        </p:txBody>
      </p:sp>
      <p:sp>
        <p:nvSpPr>
          <p:cNvPr id="28676" name="Rectangle 3"/>
          <p:cNvSpPr>
            <a:spLocks noGrp="1" noRot="1"/>
          </p:cNvSpPr>
          <p:nvPr>
            <p:ph idx="1"/>
          </p:nvPr>
        </p:nvSpPr>
        <p:spPr>
          <a:ln/>
        </p:spPr>
        <p:txBody>
          <a:bodyPr vert="horz" wrap="square" lIns="91440" tIns="45720" rIns="91440" bIns="45720" anchor="t" anchorCtr="0"/>
          <a:p>
            <a:pPr eaLnBrk="1" hangingPunct="1"/>
            <a:r>
              <a:rPr lang="en-US" altLang="zh-CN" dirty="0"/>
              <a:t>N</a:t>
            </a:r>
            <a:r>
              <a:rPr lang="zh-CN" altLang="en-US" dirty="0"/>
              <a:t>阱电阻的剖面图如下所示。</a:t>
            </a:r>
            <a:endParaRPr lang="zh-CN" altLang="en-US" dirty="0"/>
          </a:p>
        </p:txBody>
      </p:sp>
      <p:pic>
        <p:nvPicPr>
          <p:cNvPr id="28677" name="Picture 5"/>
          <p:cNvPicPr>
            <a:picLocks noChangeAspect="1"/>
          </p:cNvPicPr>
          <p:nvPr/>
        </p:nvPicPr>
        <p:blipFill>
          <a:blip r:embed="rId1"/>
          <a:srcRect b="16060"/>
          <a:stretch>
            <a:fillRect/>
          </a:stretch>
        </p:blipFill>
        <p:spPr>
          <a:xfrm>
            <a:off x="1116013" y="2636838"/>
            <a:ext cx="6389687" cy="2232025"/>
          </a:xfrm>
          <a:prstGeom prst="rect">
            <a:avLst/>
          </a:prstGeom>
          <a:noFill/>
          <a:ln w="9525">
            <a:noFill/>
          </a:ln>
        </p:spPr>
      </p:pic>
      <p:sp>
        <p:nvSpPr>
          <p:cNvPr id="28678" name="Text Box 6"/>
          <p:cNvSpPr txBox="1"/>
          <p:nvPr/>
        </p:nvSpPr>
        <p:spPr>
          <a:xfrm>
            <a:off x="1042988" y="5589588"/>
            <a:ext cx="720090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1800" b="1" dirty="0"/>
              <a:t>场注入也称为“沟道停止注入”</a:t>
            </a:r>
            <a:endParaRPr lang="zh-CN" altLang="en-US" sz="1800" b="1" dirty="0"/>
          </a:p>
        </p:txBody>
      </p:sp>
      <p:sp>
        <p:nvSpPr>
          <p:cNvPr id="28679"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灯片编号占位符 6"/>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29699" name="Rectangle 2"/>
          <p:cNvSpPr>
            <a:spLocks noGrp="1" noRot="1"/>
          </p:cNvSpPr>
          <p:nvPr>
            <p:ph type="title"/>
          </p:nvPr>
        </p:nvSpPr>
        <p:spPr>
          <a:ln/>
        </p:spPr>
        <p:txBody>
          <a:bodyPr vert="horz" wrap="square" lIns="91440" tIns="45720" rIns="91440" bIns="45720" anchor="ctr" anchorCtr="0"/>
          <a:p>
            <a:pPr eaLnBrk="1" hangingPunct="1"/>
            <a:r>
              <a:rPr lang="en-US" altLang="zh-CN" dirty="0"/>
              <a:t>3.6 N</a:t>
            </a:r>
            <a:r>
              <a:rPr lang="zh-CN" altLang="en-US" dirty="0"/>
              <a:t>阱</a:t>
            </a:r>
            <a:r>
              <a:rPr lang="en-US" altLang="zh-CN" dirty="0"/>
              <a:t>/</a:t>
            </a:r>
            <a:r>
              <a:rPr lang="zh-CN" altLang="en-US" dirty="0"/>
              <a:t>衬底二极管</a:t>
            </a:r>
            <a:endParaRPr lang="zh-CN" altLang="en-US" dirty="0"/>
          </a:p>
        </p:txBody>
      </p:sp>
      <p:sp>
        <p:nvSpPr>
          <p:cNvPr id="29700" name="Rectangle 3"/>
          <p:cNvSpPr>
            <a:spLocks noGrp="1" noRot="1"/>
          </p:cNvSpPr>
          <p:nvPr>
            <p:ph type="body" sz="half" idx="1"/>
          </p:nvPr>
        </p:nvSpPr>
        <p:spPr>
          <a:ln/>
        </p:spPr>
        <p:txBody>
          <a:bodyPr vert="horz" wrap="square" lIns="91440" tIns="45720" rIns="91440" bIns="45720" anchor="t" anchorCtr="0"/>
          <a:p>
            <a:pPr eaLnBrk="1" hangingPunct="1">
              <a:lnSpc>
                <a:spcPct val="90000"/>
              </a:lnSpc>
              <a:buClr>
                <a:schemeClr val="hlink"/>
              </a:buClr>
              <a:buSzPct val="70000"/>
              <a:buFont typeface="Wingdings" panose="05000000000000000000" pitchFamily="2" charset="2"/>
            </a:pPr>
            <a:r>
              <a:rPr lang="en-US" altLang="zh-CN" sz="2800" dirty="0"/>
              <a:t>N</a:t>
            </a:r>
            <a:r>
              <a:rPr lang="zh-CN" altLang="en-US" sz="2800" dirty="0"/>
              <a:t>阱</a:t>
            </a:r>
            <a:r>
              <a:rPr lang="en-US" altLang="zh-CN" sz="2800" dirty="0"/>
              <a:t>/P</a:t>
            </a:r>
            <a:r>
              <a:rPr lang="zh-CN" altLang="en-US" sz="2800" dirty="0"/>
              <a:t>衬底构成的的</a:t>
            </a:r>
            <a:r>
              <a:rPr lang="en-US" altLang="zh-CN" sz="2800" dirty="0"/>
              <a:t>PN</a:t>
            </a:r>
            <a:r>
              <a:rPr lang="zh-CN" altLang="en-US" sz="2800" dirty="0"/>
              <a:t>结，形成了一个二极管</a:t>
            </a:r>
            <a:endParaRPr lang="zh-CN" altLang="en-US" sz="2800" dirty="0"/>
          </a:p>
          <a:p>
            <a:pPr eaLnBrk="1" hangingPunct="1">
              <a:lnSpc>
                <a:spcPct val="90000"/>
              </a:lnSpc>
              <a:buClr>
                <a:schemeClr val="hlink"/>
              </a:buClr>
              <a:buSzPct val="70000"/>
              <a:buFont typeface="Wingdings" panose="05000000000000000000" pitchFamily="2" charset="2"/>
            </a:pPr>
            <a:r>
              <a:rPr lang="en-US" altLang="zh-CN" sz="2800" dirty="0"/>
              <a:t>PN</a:t>
            </a:r>
            <a:r>
              <a:rPr lang="zh-CN" altLang="en-US" sz="2800" dirty="0"/>
              <a:t>结的形成使</a:t>
            </a:r>
            <a:r>
              <a:rPr lang="en-US" altLang="zh-CN" sz="2800" dirty="0"/>
              <a:t>P</a:t>
            </a:r>
            <a:r>
              <a:rPr lang="zh-CN" altLang="en-US" sz="2800" dirty="0"/>
              <a:t>型材料和</a:t>
            </a:r>
            <a:r>
              <a:rPr lang="en-US" altLang="zh-CN" sz="2800" dirty="0"/>
              <a:t>N</a:t>
            </a:r>
            <a:r>
              <a:rPr lang="zh-CN" altLang="en-US" sz="2800" dirty="0"/>
              <a:t>型材料的交界处出现了耗尽区，产生了一个寄生电容，叫做</a:t>
            </a:r>
            <a:r>
              <a:rPr lang="zh-CN" altLang="en-US" sz="2800" dirty="0">
                <a:solidFill>
                  <a:srgbClr val="FF3300"/>
                </a:solidFill>
              </a:rPr>
              <a:t>耗尽电容</a:t>
            </a:r>
            <a:r>
              <a:rPr lang="zh-CN" altLang="en-US" sz="2800" dirty="0"/>
              <a:t>或</a:t>
            </a:r>
            <a:r>
              <a:rPr lang="zh-CN" altLang="en-US" sz="2800" dirty="0">
                <a:solidFill>
                  <a:srgbClr val="FF3300"/>
                </a:solidFill>
              </a:rPr>
              <a:t>结电容</a:t>
            </a:r>
            <a:r>
              <a:rPr lang="zh-CN" altLang="en-US" sz="2800" dirty="0"/>
              <a:t>。</a:t>
            </a:r>
            <a:endParaRPr lang="zh-CN" altLang="en-US" sz="2800" dirty="0"/>
          </a:p>
          <a:p>
            <a:pPr eaLnBrk="1" hangingPunct="1">
              <a:lnSpc>
                <a:spcPct val="90000"/>
              </a:lnSpc>
              <a:buClr>
                <a:schemeClr val="hlink"/>
              </a:buClr>
              <a:buSzPct val="70000"/>
              <a:buFont typeface="Wingdings" panose="05000000000000000000" pitchFamily="2" charset="2"/>
            </a:pPr>
            <a:r>
              <a:rPr lang="en-US" altLang="zh-CN" sz="2800" dirty="0"/>
              <a:t>PN</a:t>
            </a:r>
            <a:r>
              <a:rPr lang="zh-CN" altLang="en-US" sz="2800" dirty="0"/>
              <a:t>结的耗尽电容</a:t>
            </a:r>
            <a:r>
              <a:rPr lang="en-US" altLang="zh-CN" sz="2800" dirty="0"/>
              <a:t>C</a:t>
            </a:r>
            <a:r>
              <a:rPr lang="en-US" altLang="zh-CN" sz="2800" baseline="-25000" dirty="0"/>
              <a:t>j</a:t>
            </a:r>
            <a:r>
              <a:rPr lang="zh-CN" altLang="en-US" sz="2800" dirty="0"/>
              <a:t>可以表示为：</a:t>
            </a:r>
            <a:endParaRPr lang="zh-CN" altLang="en-US" sz="2800" dirty="0"/>
          </a:p>
        </p:txBody>
      </p:sp>
      <p:pic>
        <p:nvPicPr>
          <p:cNvPr id="29701" name="Picture 6"/>
          <p:cNvPicPr>
            <a:picLocks noChangeAspect="1"/>
          </p:cNvPicPr>
          <p:nvPr/>
        </p:nvPicPr>
        <p:blipFill>
          <a:blip r:embed="rId1"/>
          <a:stretch>
            <a:fillRect/>
          </a:stretch>
        </p:blipFill>
        <p:spPr>
          <a:xfrm>
            <a:off x="4356100" y="1989138"/>
            <a:ext cx="4321175" cy="2279650"/>
          </a:xfrm>
          <a:prstGeom prst="rect">
            <a:avLst/>
          </a:prstGeom>
          <a:noFill/>
          <a:ln w="9525">
            <a:noFill/>
          </a:ln>
        </p:spPr>
      </p:pic>
      <p:grpSp>
        <p:nvGrpSpPr>
          <p:cNvPr id="29702" name="Group 8"/>
          <p:cNvGrpSpPr/>
          <p:nvPr/>
        </p:nvGrpSpPr>
        <p:grpSpPr>
          <a:xfrm>
            <a:off x="4284663" y="4365625"/>
            <a:ext cx="4464050" cy="1333500"/>
            <a:chOff x="2699" y="2750"/>
            <a:chExt cx="2812" cy="840"/>
          </a:xfrm>
        </p:grpSpPr>
        <p:graphicFrame>
          <p:nvGraphicFramePr>
            <p:cNvPr id="29705" name="Object 4"/>
            <p:cNvGraphicFramePr>
              <a:graphicFrameLocks noChangeAspect="1"/>
            </p:cNvGraphicFramePr>
            <p:nvPr/>
          </p:nvGraphicFramePr>
          <p:xfrm>
            <a:off x="2699" y="2750"/>
            <a:ext cx="998" cy="722"/>
          </p:xfrm>
          <a:graphic>
            <a:graphicData uri="http://schemas.openxmlformats.org/presentationml/2006/ole">
              <mc:AlternateContent xmlns:mc="http://schemas.openxmlformats.org/markup-compatibility/2006">
                <mc:Choice xmlns:v="urn:schemas-microsoft-com:vml" Requires="v">
                  <p:oleObj spid="_x0000_s3082" name="" r:id="rId2" imgW="1282700" imgH="927100" progId="Equation.DSMT4">
                    <p:embed/>
                  </p:oleObj>
                </mc:Choice>
                <mc:Fallback>
                  <p:oleObj name="" r:id="rId2" imgW="1282700" imgH="927100" progId="Equation.DSMT4">
                    <p:embed/>
                    <p:pic>
                      <p:nvPicPr>
                        <p:cNvPr id="0" name="图片 3081"/>
                        <p:cNvPicPr/>
                        <p:nvPr/>
                      </p:nvPicPr>
                      <p:blipFill>
                        <a:blip r:embed="rId3"/>
                        <a:stretch>
                          <a:fillRect/>
                        </a:stretch>
                      </p:blipFill>
                      <p:spPr>
                        <a:xfrm>
                          <a:off x="2699" y="2750"/>
                          <a:ext cx="998" cy="722"/>
                        </a:xfrm>
                        <a:prstGeom prst="rect">
                          <a:avLst/>
                        </a:prstGeom>
                        <a:noFill/>
                        <a:ln w="38100">
                          <a:noFill/>
                          <a:miter/>
                        </a:ln>
                      </p:spPr>
                    </p:pic>
                  </p:oleObj>
                </mc:Fallback>
              </mc:AlternateContent>
            </a:graphicData>
          </a:graphic>
        </p:graphicFrame>
        <p:sp>
          <p:nvSpPr>
            <p:cNvPr id="29706" name="Text Box 7"/>
            <p:cNvSpPr txBox="1"/>
            <p:nvPr/>
          </p:nvSpPr>
          <p:spPr>
            <a:xfrm>
              <a:off x="3787" y="2840"/>
              <a:ext cx="1724" cy="7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1800" b="1" dirty="0"/>
                <a:t>C</a:t>
              </a:r>
              <a:r>
                <a:rPr lang="en-US" altLang="zh-CN" sz="1800" b="1" baseline="-25000" dirty="0"/>
                <a:t>j0</a:t>
              </a:r>
              <a:r>
                <a:rPr lang="zh-CN" altLang="en-US" sz="1800" b="1" dirty="0"/>
                <a:t>为</a:t>
              </a:r>
              <a:r>
                <a:rPr lang="en-US" altLang="zh-CN" sz="1800" b="1" dirty="0"/>
                <a:t>PN</a:t>
              </a:r>
              <a:r>
                <a:rPr lang="zh-CN" altLang="en-US" sz="1800" b="1" dirty="0"/>
                <a:t>结零偏时的电容；</a:t>
              </a:r>
              <a:r>
                <a:rPr lang="en-US" altLang="zh-CN" sz="1800" b="1" dirty="0"/>
                <a:t>VD</a:t>
              </a:r>
              <a:r>
                <a:rPr lang="zh-CN" altLang="en-US" sz="1800" b="1" dirty="0"/>
                <a:t>为二极管上的电压；</a:t>
              </a:r>
              <a:r>
                <a:rPr lang="en-US" altLang="zh-CN" sz="1800" b="1" dirty="0"/>
                <a:t>m</a:t>
              </a:r>
              <a:r>
                <a:rPr lang="zh-CN" altLang="en-US" sz="1800" b="1" dirty="0"/>
                <a:t>为梯度系数；</a:t>
              </a:r>
              <a:r>
                <a:rPr lang="en-US" altLang="zh-CN" sz="1800" b="1" dirty="0"/>
                <a:t>Vbi</a:t>
              </a:r>
              <a:r>
                <a:rPr lang="zh-CN" altLang="en-US" sz="1800" b="1" dirty="0"/>
                <a:t>为内建电势</a:t>
              </a:r>
              <a:endParaRPr lang="zh-CN" altLang="en-US" sz="1800" b="1" baseline="-25000" dirty="0"/>
            </a:p>
          </p:txBody>
        </p:sp>
      </p:grpSp>
      <p:sp>
        <p:nvSpPr>
          <p:cNvPr id="29703"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11" name="内容占位符 2"/>
          <p:cNvSpPr txBox="1"/>
          <p:nvPr/>
        </p:nvSpPr>
        <p:spPr bwMode="auto">
          <a:xfrm>
            <a:off x="301625" y="1392238"/>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结电容</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30723" name="Rectangle 2"/>
          <p:cNvSpPr>
            <a:spLocks noGrp="1" noRot="1"/>
          </p:cNvSpPr>
          <p:nvPr>
            <p:ph type="title"/>
          </p:nvPr>
        </p:nvSpPr>
        <p:spPr>
          <a:ln/>
        </p:spPr>
        <p:txBody>
          <a:bodyPr vert="horz" wrap="square" lIns="91440" tIns="45720" rIns="91440" bIns="45720" anchor="ctr" anchorCtr="0"/>
          <a:p>
            <a:pPr eaLnBrk="1" hangingPunct="1"/>
            <a:r>
              <a:rPr lang="en-US" altLang="zh-CN" dirty="0"/>
              <a:t>3.6 N</a:t>
            </a:r>
            <a:r>
              <a:rPr lang="zh-CN" altLang="en-US" dirty="0"/>
              <a:t>阱</a:t>
            </a:r>
            <a:r>
              <a:rPr lang="en-US" altLang="zh-CN" dirty="0"/>
              <a:t>/</a:t>
            </a:r>
            <a:r>
              <a:rPr lang="zh-CN" altLang="en-US" dirty="0"/>
              <a:t>衬底二极管</a:t>
            </a:r>
            <a:endParaRPr lang="zh-CN" altLang="en-US" dirty="0"/>
          </a:p>
        </p:txBody>
      </p:sp>
      <p:sp>
        <p:nvSpPr>
          <p:cNvPr id="30724" name="Rectangle 3"/>
          <p:cNvSpPr>
            <a:spLocks noGrp="1" noRot="1"/>
          </p:cNvSpPr>
          <p:nvPr>
            <p:ph idx="1"/>
          </p:nvPr>
        </p:nvSpPr>
        <p:spPr>
          <a:ln/>
        </p:spPr>
        <p:txBody>
          <a:bodyPr vert="horz" wrap="square" lIns="91440" tIns="45720" rIns="91440" bIns="45720" anchor="t" anchorCtr="0"/>
          <a:p>
            <a:pPr eaLnBrk="1" hangingPunct="1">
              <a:lnSpc>
                <a:spcPct val="90000"/>
              </a:lnSpc>
            </a:pPr>
            <a:r>
              <a:rPr lang="zh-CN" altLang="en-US" dirty="0"/>
              <a:t>简单计算</a:t>
            </a:r>
            <a:r>
              <a:rPr lang="en-US" altLang="zh-CN" dirty="0"/>
              <a:t>100*100</a:t>
            </a:r>
            <a:r>
              <a:rPr lang="zh-CN" altLang="en-US" dirty="0"/>
              <a:t>方块（比例因子为</a:t>
            </a:r>
            <a:r>
              <a:rPr lang="en-US" altLang="zh-CN" dirty="0"/>
              <a:t>1um</a:t>
            </a:r>
            <a:r>
              <a:rPr lang="zh-CN" altLang="en-US" dirty="0"/>
              <a:t>）大小的</a:t>
            </a:r>
            <a:r>
              <a:rPr lang="en-US" altLang="zh-CN" dirty="0"/>
              <a:t>N</a:t>
            </a:r>
            <a:r>
              <a:rPr lang="zh-CN" altLang="en-US" dirty="0"/>
              <a:t>阱</a:t>
            </a:r>
            <a:r>
              <a:rPr lang="en-US" altLang="zh-CN" dirty="0"/>
              <a:t>/P</a:t>
            </a:r>
            <a:r>
              <a:rPr lang="zh-CN" altLang="en-US" dirty="0"/>
              <a:t>衬底二极管的耗尽电容大小。</a:t>
            </a:r>
            <a:endParaRPr lang="zh-CN" altLang="en-US" dirty="0"/>
          </a:p>
          <a:p>
            <a:pPr eaLnBrk="1" hangingPunct="1">
              <a:lnSpc>
                <a:spcPct val="90000"/>
              </a:lnSpc>
              <a:buNone/>
            </a:pPr>
            <a:r>
              <a:rPr lang="zh-CN" altLang="en-US" dirty="0"/>
              <a:t>   已知衬底掺杂浓度为</a:t>
            </a:r>
            <a:r>
              <a:rPr lang="en-US" altLang="zh-CN" dirty="0"/>
              <a:t>10</a:t>
            </a:r>
            <a:r>
              <a:rPr lang="en-US" altLang="zh-CN" baseline="30000" dirty="0"/>
              <a:t>16</a:t>
            </a:r>
            <a:r>
              <a:rPr lang="en-US" altLang="zh-CN" dirty="0"/>
              <a:t>/cm</a:t>
            </a:r>
            <a:r>
              <a:rPr lang="en-US" altLang="zh-CN" baseline="30000" dirty="0"/>
              <a:t>3</a:t>
            </a:r>
            <a:r>
              <a:rPr lang="en-US" altLang="zh-CN" dirty="0"/>
              <a:t>,</a:t>
            </a:r>
            <a:r>
              <a:rPr lang="zh-CN" altLang="en-US" dirty="0"/>
              <a:t>阱的掺杂浓度为</a:t>
            </a:r>
            <a:r>
              <a:rPr lang="en-US" altLang="zh-CN" dirty="0"/>
              <a:t>10</a:t>
            </a:r>
            <a:r>
              <a:rPr lang="en-US" altLang="zh-CN" baseline="30000" dirty="0"/>
              <a:t>17</a:t>
            </a:r>
            <a:r>
              <a:rPr lang="en-US" altLang="zh-CN" dirty="0"/>
              <a:t>/cm</a:t>
            </a:r>
            <a:r>
              <a:rPr lang="en-US" altLang="zh-CN" baseline="30000" dirty="0"/>
              <a:t>3</a:t>
            </a:r>
            <a:r>
              <a:rPr lang="zh-CN" altLang="en-US" dirty="0"/>
              <a:t>。测得的</a:t>
            </a:r>
            <a:r>
              <a:rPr lang="en-US" altLang="zh-CN" dirty="0"/>
              <a:t>PN</a:t>
            </a:r>
            <a:r>
              <a:rPr lang="zh-CN" altLang="en-US" dirty="0"/>
              <a:t>结零偏压耗尽层电容为</a:t>
            </a:r>
            <a:r>
              <a:rPr lang="en-US" altLang="zh-CN" dirty="0"/>
              <a:t>100aF/um</a:t>
            </a:r>
            <a:r>
              <a:rPr lang="en-US" altLang="zh-CN" baseline="30000" dirty="0"/>
              <a:t>2</a:t>
            </a:r>
            <a:r>
              <a:rPr lang="en-US" altLang="zh-CN" dirty="0"/>
              <a:t>(100*10</a:t>
            </a:r>
            <a:r>
              <a:rPr lang="en-US" altLang="zh-CN" baseline="30000" dirty="0"/>
              <a:t>-18</a:t>
            </a:r>
            <a:r>
              <a:rPr lang="en-US" altLang="zh-CN" dirty="0"/>
              <a:t>F/um</a:t>
            </a:r>
            <a:r>
              <a:rPr lang="en-US" altLang="zh-CN" baseline="30000" dirty="0"/>
              <a:t>2</a:t>
            </a:r>
            <a:r>
              <a:rPr lang="en-US" altLang="zh-CN" dirty="0"/>
              <a:t>),</a:t>
            </a:r>
            <a:r>
              <a:rPr lang="zh-CN" altLang="en-US" dirty="0"/>
              <a:t>梯度系数为</a:t>
            </a:r>
            <a:r>
              <a:rPr lang="en-US" altLang="zh-CN" dirty="0"/>
              <a:t>0.333</a:t>
            </a:r>
            <a:r>
              <a:rPr lang="zh-CN" altLang="en-US" dirty="0"/>
              <a:t>，温度为</a:t>
            </a:r>
            <a:r>
              <a:rPr lang="en-US" altLang="zh-CN" dirty="0"/>
              <a:t>300K</a:t>
            </a:r>
            <a:r>
              <a:rPr lang="zh-CN" altLang="en-US" dirty="0"/>
              <a:t>，二极管上电压为</a:t>
            </a:r>
            <a:r>
              <a:rPr lang="en-US" altLang="zh-CN" dirty="0"/>
              <a:t>-0.5</a:t>
            </a:r>
            <a:r>
              <a:rPr lang="zh-CN" altLang="en-US" dirty="0"/>
              <a:t>Ｖ。假定</a:t>
            </a:r>
            <a:r>
              <a:rPr lang="en-US" altLang="zh-CN" dirty="0"/>
              <a:t>N</a:t>
            </a:r>
            <a:r>
              <a:rPr lang="zh-CN" altLang="en-US" dirty="0"/>
              <a:t>阱的深度为</a:t>
            </a:r>
            <a:r>
              <a:rPr lang="en-US" altLang="zh-CN" dirty="0"/>
              <a:t>3um</a:t>
            </a:r>
            <a:r>
              <a:rPr lang="zh-CN" altLang="en-US" dirty="0"/>
              <a:t>。</a:t>
            </a:r>
            <a:endParaRPr lang="zh-CN" altLang="en-US" dirty="0"/>
          </a:p>
          <a:p>
            <a:pPr eaLnBrk="1" hangingPunct="1">
              <a:lnSpc>
                <a:spcPct val="90000"/>
              </a:lnSpc>
              <a:buNone/>
            </a:pPr>
            <a:r>
              <a:rPr lang="zh-CN" altLang="en-US" dirty="0"/>
              <a:t>   </a:t>
            </a:r>
            <a:endParaRPr lang="zh-CN" altLang="en-US" dirty="0"/>
          </a:p>
        </p:txBody>
      </p:sp>
      <p:grpSp>
        <p:nvGrpSpPr>
          <p:cNvPr id="30725" name="Group 4"/>
          <p:cNvGrpSpPr/>
          <p:nvPr/>
        </p:nvGrpSpPr>
        <p:grpSpPr>
          <a:xfrm>
            <a:off x="1908175" y="5157788"/>
            <a:ext cx="6696075" cy="1146175"/>
            <a:chOff x="2699" y="2750"/>
            <a:chExt cx="4218" cy="722"/>
          </a:xfrm>
        </p:grpSpPr>
        <p:graphicFrame>
          <p:nvGraphicFramePr>
            <p:cNvPr id="30728" name="Object 5"/>
            <p:cNvGraphicFramePr>
              <a:graphicFrameLocks noChangeAspect="1"/>
            </p:cNvGraphicFramePr>
            <p:nvPr/>
          </p:nvGraphicFramePr>
          <p:xfrm>
            <a:off x="2699" y="2750"/>
            <a:ext cx="998" cy="722"/>
          </p:xfrm>
          <a:graphic>
            <a:graphicData uri="http://schemas.openxmlformats.org/presentationml/2006/ole">
              <mc:AlternateContent xmlns:mc="http://schemas.openxmlformats.org/markup-compatibility/2006">
                <mc:Choice xmlns:v="urn:schemas-microsoft-com:vml" Requires="v">
                  <p:oleObj spid="_x0000_s3083" name="" r:id="rId1" imgW="1282700" imgH="927100" progId="Equation.DSMT4">
                    <p:embed/>
                  </p:oleObj>
                </mc:Choice>
                <mc:Fallback>
                  <p:oleObj name="" r:id="rId1" imgW="1282700" imgH="927100" progId="Equation.DSMT4">
                    <p:embed/>
                    <p:pic>
                      <p:nvPicPr>
                        <p:cNvPr id="0" name="图片 3082"/>
                        <p:cNvPicPr/>
                        <p:nvPr/>
                      </p:nvPicPr>
                      <p:blipFill>
                        <a:blip r:embed="rId2"/>
                        <a:stretch>
                          <a:fillRect/>
                        </a:stretch>
                      </p:blipFill>
                      <p:spPr>
                        <a:xfrm>
                          <a:off x="2699" y="2750"/>
                          <a:ext cx="998" cy="722"/>
                        </a:xfrm>
                        <a:prstGeom prst="rect">
                          <a:avLst/>
                        </a:prstGeom>
                        <a:noFill/>
                        <a:ln w="38100">
                          <a:noFill/>
                          <a:miter/>
                        </a:ln>
                      </p:spPr>
                    </p:pic>
                  </p:oleObj>
                </mc:Fallback>
              </mc:AlternateContent>
            </a:graphicData>
          </a:graphic>
        </p:graphicFrame>
        <p:sp>
          <p:nvSpPr>
            <p:cNvPr id="30729" name="Text Box 6"/>
            <p:cNvSpPr txBox="1"/>
            <p:nvPr/>
          </p:nvSpPr>
          <p:spPr>
            <a:xfrm>
              <a:off x="3787" y="2840"/>
              <a:ext cx="3130" cy="40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1800" b="1" dirty="0"/>
                <a:t>C</a:t>
              </a:r>
              <a:r>
                <a:rPr lang="en-US" altLang="zh-CN" sz="1800" b="1" baseline="-25000" dirty="0"/>
                <a:t>j0</a:t>
              </a:r>
              <a:r>
                <a:rPr lang="zh-CN" altLang="en-US" sz="1800" b="1" dirty="0"/>
                <a:t>为</a:t>
              </a:r>
              <a:r>
                <a:rPr lang="en-US" altLang="zh-CN" sz="1800" b="1" dirty="0"/>
                <a:t>PN</a:t>
              </a:r>
              <a:r>
                <a:rPr lang="zh-CN" altLang="en-US" sz="1800" b="1" dirty="0"/>
                <a:t>结零偏时的电容；</a:t>
              </a:r>
              <a:r>
                <a:rPr lang="en-US" altLang="zh-CN" sz="1800" b="1" dirty="0"/>
                <a:t>VD</a:t>
              </a:r>
              <a:r>
                <a:rPr lang="zh-CN" altLang="en-US" sz="1800" b="1" dirty="0"/>
                <a:t>为二极管上的电压；</a:t>
              </a:r>
              <a:r>
                <a:rPr lang="en-US" altLang="zh-CN" sz="1800" b="1" dirty="0"/>
                <a:t>m</a:t>
              </a:r>
              <a:r>
                <a:rPr lang="zh-CN" altLang="en-US" sz="1800" b="1" dirty="0"/>
                <a:t>为梯度系数；</a:t>
              </a:r>
              <a:r>
                <a:rPr lang="en-US" altLang="zh-CN" sz="1800" b="1" dirty="0"/>
                <a:t>Vbi</a:t>
              </a:r>
              <a:r>
                <a:rPr lang="zh-CN" altLang="en-US" sz="1800" b="1" dirty="0"/>
                <a:t>为内建电势</a:t>
              </a:r>
              <a:endParaRPr lang="zh-CN" altLang="en-US" sz="1800" b="1" baseline="-25000" dirty="0"/>
            </a:p>
          </p:txBody>
        </p:sp>
      </p:grpSp>
      <p:sp>
        <p:nvSpPr>
          <p:cNvPr id="30726"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10" name="内容占位符 2"/>
          <p:cNvSpPr txBox="1"/>
          <p:nvPr/>
        </p:nvSpPr>
        <p:spPr bwMode="auto">
          <a:xfrm>
            <a:off x="301625" y="1392238"/>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结电容</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32771" name="Rectangle 2"/>
          <p:cNvSpPr>
            <a:spLocks noGrp="1" noRot="1"/>
          </p:cNvSpPr>
          <p:nvPr>
            <p:ph type="title"/>
          </p:nvPr>
        </p:nvSpPr>
        <p:spPr>
          <a:ln/>
        </p:spPr>
        <p:txBody>
          <a:bodyPr vert="horz" wrap="square" lIns="91440" tIns="45720" rIns="91440" bIns="45720" anchor="ctr" anchorCtr="0"/>
          <a:p>
            <a:pPr eaLnBrk="1" hangingPunct="1"/>
            <a:r>
              <a:rPr lang="en-US" altLang="zh-CN" dirty="0"/>
              <a:t>3.6 N</a:t>
            </a:r>
            <a:r>
              <a:rPr lang="zh-CN" altLang="en-US" dirty="0"/>
              <a:t>阱</a:t>
            </a:r>
            <a:r>
              <a:rPr lang="en-US" altLang="zh-CN" dirty="0"/>
              <a:t>/</a:t>
            </a:r>
            <a:r>
              <a:rPr lang="zh-CN" altLang="en-US" dirty="0"/>
              <a:t>衬底二极管</a:t>
            </a:r>
            <a:endParaRPr lang="zh-CN" altLang="en-US" dirty="0"/>
          </a:p>
        </p:txBody>
      </p:sp>
      <p:sp>
        <p:nvSpPr>
          <p:cNvPr id="32772" name="Rectangle 3"/>
          <p:cNvSpPr>
            <a:spLocks noGrp="1" noRot="1"/>
          </p:cNvSpPr>
          <p:nvPr>
            <p:ph idx="1"/>
          </p:nvPr>
        </p:nvSpPr>
        <p:spPr>
          <a:ln/>
        </p:spPr>
        <p:txBody>
          <a:bodyPr vert="horz" wrap="square" lIns="91440" tIns="45720" rIns="91440" bIns="45720" anchor="t" anchorCtr="0"/>
          <a:p>
            <a:pPr eaLnBrk="1" hangingPunct="1"/>
            <a:r>
              <a:rPr lang="zh-CN" altLang="en-US" sz="2800" dirty="0"/>
              <a:t>结电容示意图</a:t>
            </a:r>
            <a:endParaRPr lang="zh-CN" altLang="zh-CN" sz="2800" dirty="0"/>
          </a:p>
        </p:txBody>
      </p:sp>
      <p:pic>
        <p:nvPicPr>
          <p:cNvPr id="32773" name="Picture 4"/>
          <p:cNvPicPr>
            <a:picLocks noChangeAspect="1"/>
          </p:cNvPicPr>
          <p:nvPr/>
        </p:nvPicPr>
        <p:blipFill>
          <a:blip r:embed="rId1"/>
          <a:stretch>
            <a:fillRect/>
          </a:stretch>
        </p:blipFill>
        <p:spPr>
          <a:xfrm>
            <a:off x="1071563" y="2638425"/>
            <a:ext cx="6626225" cy="2598738"/>
          </a:xfrm>
          <a:prstGeom prst="rect">
            <a:avLst/>
          </a:prstGeom>
          <a:noFill/>
          <a:ln w="9525">
            <a:noFill/>
          </a:ln>
        </p:spPr>
      </p:pic>
      <p:sp>
        <p:nvSpPr>
          <p:cNvPr id="32774"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8" name="内容占位符 2"/>
          <p:cNvSpPr txBox="1"/>
          <p:nvPr/>
        </p:nvSpPr>
        <p:spPr bwMode="auto">
          <a:xfrm>
            <a:off x="301625" y="1392238"/>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结电容</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33795" name="Rectangle 2"/>
          <p:cNvSpPr>
            <a:spLocks noGrp="1" noRot="1"/>
          </p:cNvSpPr>
          <p:nvPr>
            <p:ph type="title"/>
          </p:nvPr>
        </p:nvSpPr>
        <p:spPr>
          <a:ln/>
        </p:spPr>
        <p:txBody>
          <a:bodyPr vert="horz" wrap="square" lIns="91440" tIns="45720" rIns="91440" bIns="45720" anchor="ctr" anchorCtr="0"/>
          <a:p>
            <a:pPr eaLnBrk="1" hangingPunct="1"/>
            <a:r>
              <a:rPr lang="en-US" altLang="zh-CN" dirty="0"/>
              <a:t>3.6 N</a:t>
            </a:r>
            <a:r>
              <a:rPr lang="zh-CN" altLang="en-US" dirty="0"/>
              <a:t>阱</a:t>
            </a:r>
            <a:r>
              <a:rPr lang="en-US" altLang="zh-CN" dirty="0"/>
              <a:t>/</a:t>
            </a:r>
            <a:r>
              <a:rPr lang="zh-CN" altLang="en-US" dirty="0"/>
              <a:t>衬底二极管</a:t>
            </a:r>
            <a:endParaRPr lang="zh-CN" altLang="en-US" dirty="0"/>
          </a:p>
        </p:txBody>
      </p:sp>
      <p:sp>
        <p:nvSpPr>
          <p:cNvPr id="33796" name="Rectangle 3"/>
          <p:cNvSpPr>
            <a:spLocks noGrp="1" noRot="1"/>
          </p:cNvSpPr>
          <p:nvPr>
            <p:ph idx="1"/>
          </p:nvPr>
        </p:nvSpPr>
        <p:spPr>
          <a:xfrm>
            <a:off x="336550" y="2341563"/>
            <a:ext cx="8540750" cy="3886200"/>
          </a:xfrm>
          <a:ln/>
        </p:spPr>
        <p:txBody>
          <a:bodyPr vert="horz" wrap="square" lIns="91440" tIns="45720" rIns="91440" bIns="45720" anchor="t" anchorCtr="0"/>
          <a:p>
            <a:pPr eaLnBrk="1" hangingPunct="1"/>
            <a:r>
              <a:rPr lang="zh-CN" altLang="en-US" dirty="0"/>
              <a:t>二极管正向偏置时，电荷分布如图。</a:t>
            </a:r>
            <a:endParaRPr lang="zh-CN" altLang="en-US" dirty="0"/>
          </a:p>
        </p:txBody>
      </p:sp>
      <p:pic>
        <p:nvPicPr>
          <p:cNvPr id="33797" name="Picture 4"/>
          <p:cNvPicPr>
            <a:picLocks noChangeAspect="1"/>
          </p:cNvPicPr>
          <p:nvPr/>
        </p:nvPicPr>
        <p:blipFill>
          <a:blip r:embed="rId1"/>
          <a:stretch>
            <a:fillRect/>
          </a:stretch>
        </p:blipFill>
        <p:spPr>
          <a:xfrm>
            <a:off x="1619250" y="2997200"/>
            <a:ext cx="5743575" cy="2257425"/>
          </a:xfrm>
          <a:prstGeom prst="rect">
            <a:avLst/>
          </a:prstGeom>
          <a:noFill/>
          <a:ln w="9525">
            <a:noFill/>
          </a:ln>
        </p:spPr>
      </p:pic>
      <p:sp>
        <p:nvSpPr>
          <p:cNvPr id="33798"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8" name="内容占位符 2"/>
          <p:cNvSpPr txBox="1"/>
          <p:nvPr/>
        </p:nvSpPr>
        <p:spPr bwMode="auto">
          <a:xfrm>
            <a:off x="301625" y="1630363"/>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扩散电容</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灯片编号占位符 6"/>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34819" name="Rectangle 2"/>
          <p:cNvSpPr>
            <a:spLocks noGrp="1" noRot="1"/>
          </p:cNvSpPr>
          <p:nvPr>
            <p:ph type="title"/>
          </p:nvPr>
        </p:nvSpPr>
        <p:spPr>
          <a:ln/>
        </p:spPr>
        <p:txBody>
          <a:bodyPr vert="horz" wrap="square" lIns="91440" tIns="45720" rIns="91440" bIns="45720" anchor="ctr" anchorCtr="0"/>
          <a:p>
            <a:pPr eaLnBrk="1" hangingPunct="1"/>
            <a:r>
              <a:rPr lang="en-US" altLang="zh-CN" dirty="0"/>
              <a:t>3.7 N</a:t>
            </a:r>
            <a:r>
              <a:rPr lang="zh-CN" altLang="en-US" dirty="0"/>
              <a:t>阱的</a:t>
            </a:r>
            <a:r>
              <a:rPr lang="en-US" altLang="zh-CN" dirty="0"/>
              <a:t>RC</a:t>
            </a:r>
            <a:r>
              <a:rPr lang="zh-CN" altLang="en-US" dirty="0"/>
              <a:t>延迟</a:t>
            </a:r>
            <a:endParaRPr lang="zh-CN" altLang="en-US" dirty="0"/>
          </a:p>
        </p:txBody>
      </p:sp>
      <p:sp>
        <p:nvSpPr>
          <p:cNvPr id="34820" name="Rectangle 3"/>
          <p:cNvSpPr>
            <a:spLocks noGrp="1" noRot="1"/>
          </p:cNvSpPr>
          <p:nvPr>
            <p:ph type="body" sz="half" idx="1"/>
          </p:nvPr>
        </p:nvSpPr>
        <p:spPr>
          <a:xfrm>
            <a:off x="395288" y="1773238"/>
            <a:ext cx="8540750" cy="1866900"/>
          </a:xfrm>
          <a:ln/>
        </p:spPr>
        <p:txBody>
          <a:bodyPr vert="horz" wrap="square" lIns="91440" tIns="45720" rIns="91440" bIns="45720" anchor="t" anchorCtr="0"/>
          <a:p>
            <a:pPr eaLnBrk="1" hangingPunct="1">
              <a:lnSpc>
                <a:spcPct val="90000"/>
              </a:lnSpc>
              <a:buClr>
                <a:schemeClr val="hlink"/>
              </a:buClr>
              <a:buSzPct val="70000"/>
              <a:buFont typeface="Wingdings" panose="05000000000000000000" pitchFamily="2" charset="2"/>
            </a:pPr>
            <a:r>
              <a:rPr lang="en-US" altLang="zh-CN" sz="2800" dirty="0"/>
              <a:t>N</a:t>
            </a:r>
            <a:r>
              <a:rPr lang="zh-CN" altLang="en-US" sz="2800" dirty="0"/>
              <a:t>阱可以做电阻，也可以与衬底构成二极管。</a:t>
            </a:r>
            <a:endParaRPr lang="zh-CN" altLang="en-US" sz="2800" dirty="0"/>
          </a:p>
          <a:p>
            <a:pPr eaLnBrk="1" hangingPunct="1">
              <a:lnSpc>
                <a:spcPct val="90000"/>
              </a:lnSpc>
              <a:buClr>
                <a:schemeClr val="hlink"/>
              </a:buClr>
              <a:buSzPct val="70000"/>
              <a:buFont typeface="Wingdings" panose="05000000000000000000" pitchFamily="2" charset="2"/>
              <a:buNone/>
            </a:pPr>
            <a:r>
              <a:rPr lang="zh-CN" altLang="en-US" sz="2800" dirty="0"/>
              <a:t>   如果在</a:t>
            </a:r>
            <a:r>
              <a:rPr lang="en-US" altLang="zh-CN" sz="2800" dirty="0"/>
              <a:t>N</a:t>
            </a:r>
            <a:r>
              <a:rPr lang="zh-CN" altLang="en-US" sz="2800" dirty="0"/>
              <a:t>阱电阻的一端施加一个电压脉冲到该脉冲在电阻的另一端出现的时间被称为</a:t>
            </a:r>
            <a:r>
              <a:rPr lang="zh-CN" altLang="en-US" sz="2800" dirty="0">
                <a:solidFill>
                  <a:srgbClr val="FF3300"/>
                </a:solidFill>
              </a:rPr>
              <a:t>延迟时间</a:t>
            </a:r>
            <a:r>
              <a:rPr lang="zh-CN" altLang="en-US" sz="2800" dirty="0"/>
              <a:t>，</a:t>
            </a:r>
            <a:r>
              <a:rPr lang="zh-CN" altLang="en-US" sz="2800" dirty="0">
                <a:solidFill>
                  <a:srgbClr val="FF3300"/>
                </a:solidFill>
              </a:rPr>
              <a:t>为输入电压脉冲的</a:t>
            </a:r>
            <a:r>
              <a:rPr lang="en-US" altLang="zh-CN" sz="2800" dirty="0">
                <a:solidFill>
                  <a:srgbClr val="FF3300"/>
                </a:solidFill>
              </a:rPr>
              <a:t>50%</a:t>
            </a:r>
            <a:r>
              <a:rPr lang="zh-CN" altLang="en-US" sz="2800" dirty="0">
                <a:solidFill>
                  <a:srgbClr val="FF3300"/>
                </a:solidFill>
              </a:rPr>
              <a:t>到输出脉冲的</a:t>
            </a:r>
            <a:r>
              <a:rPr lang="en-US" altLang="zh-CN" sz="2800" dirty="0">
                <a:solidFill>
                  <a:srgbClr val="FF3300"/>
                </a:solidFill>
              </a:rPr>
              <a:t>50%</a:t>
            </a:r>
            <a:r>
              <a:rPr lang="zh-CN" altLang="en-US" sz="2800" dirty="0">
                <a:solidFill>
                  <a:srgbClr val="FF3300"/>
                </a:solidFill>
              </a:rPr>
              <a:t>之间测得的时间</a:t>
            </a:r>
            <a:r>
              <a:rPr lang="zh-CN" altLang="en-US" sz="2800" dirty="0"/>
              <a:t>。</a:t>
            </a:r>
            <a:endParaRPr lang="zh-CN" altLang="en-US" sz="2800" dirty="0"/>
          </a:p>
        </p:txBody>
      </p:sp>
      <p:sp>
        <p:nvSpPr>
          <p:cNvPr id="34821"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7171" name="Rectangle 2"/>
          <p:cNvSpPr>
            <a:spLocks noGrp="1" noRot="1"/>
          </p:cNvSpPr>
          <p:nvPr>
            <p:ph type="title"/>
          </p:nvPr>
        </p:nvSpPr>
        <p:spPr>
          <a:xfrm>
            <a:off x="301625" y="404813"/>
            <a:ext cx="8540750" cy="792162"/>
          </a:xfrm>
          <a:ln/>
        </p:spPr>
        <p:txBody>
          <a:bodyPr vert="horz" wrap="square" lIns="91440" tIns="45720" rIns="91440" bIns="45720" anchor="ctr" anchorCtr="0"/>
          <a:p>
            <a:pPr eaLnBrk="1" hangingPunct="1"/>
            <a:r>
              <a:rPr lang="en-US" altLang="zh-CN" dirty="0"/>
              <a:t>3.1 </a:t>
            </a:r>
            <a:r>
              <a:rPr lang="zh-CN" altLang="en-US" dirty="0"/>
              <a:t>阱的基本概念</a:t>
            </a:r>
            <a:endParaRPr lang="zh-CN" altLang="en-US" dirty="0"/>
          </a:p>
        </p:txBody>
      </p:sp>
      <p:sp>
        <p:nvSpPr>
          <p:cNvPr id="7172" name="Rectangle 3"/>
          <p:cNvSpPr>
            <a:spLocks noGrp="1" noRot="1"/>
          </p:cNvSpPr>
          <p:nvPr>
            <p:ph idx="1"/>
          </p:nvPr>
        </p:nvSpPr>
        <p:spPr>
          <a:xfrm>
            <a:off x="468313" y="1844675"/>
            <a:ext cx="8675687" cy="5229225"/>
          </a:xfrm>
          <a:ln/>
        </p:spPr>
        <p:txBody>
          <a:bodyPr vert="horz" wrap="square" lIns="91440" tIns="45720" rIns="91440" bIns="45720" anchor="t" anchorCtr="0"/>
          <a:p>
            <a:pPr eaLnBrk="1" hangingPunct="1"/>
            <a:r>
              <a:rPr lang="zh-CN" altLang="en-US" sz="2800" dirty="0"/>
              <a:t>阱 </a:t>
            </a:r>
            <a:r>
              <a:rPr lang="zh-CN" altLang="en-US" sz="2800" dirty="0">
                <a:solidFill>
                  <a:srgbClr val="FF3300"/>
                </a:solidFill>
              </a:rPr>
              <a:t>是</a:t>
            </a:r>
            <a:r>
              <a:rPr lang="en-US" altLang="zh-CN" sz="2800" dirty="0">
                <a:solidFill>
                  <a:srgbClr val="FF3300"/>
                </a:solidFill>
              </a:rPr>
              <a:t>CMOS</a:t>
            </a:r>
            <a:r>
              <a:rPr lang="zh-CN" altLang="en-US" sz="2800" dirty="0">
                <a:solidFill>
                  <a:srgbClr val="FF3300"/>
                </a:solidFill>
              </a:rPr>
              <a:t>集成电路制造过程中制备的第一层</a:t>
            </a:r>
            <a:r>
              <a:rPr lang="zh-CN" altLang="en-US" sz="2800" dirty="0"/>
              <a:t>。</a:t>
            </a:r>
            <a:endParaRPr lang="zh-CN" altLang="en-US" sz="2800" dirty="0"/>
          </a:p>
          <a:p>
            <a:pPr eaLnBrk="1" hangingPunct="1"/>
            <a:r>
              <a:rPr lang="en-US" altLang="zh-CN" sz="2800" dirty="0"/>
              <a:t>CMOS</a:t>
            </a:r>
            <a:r>
              <a:rPr lang="zh-CN" altLang="en-US" sz="2800" dirty="0"/>
              <a:t>集成电路制备在硅晶片上。晶片有两种，即</a:t>
            </a:r>
            <a:r>
              <a:rPr lang="en-US" altLang="zh-CN" sz="2800" dirty="0"/>
              <a:t>N</a:t>
            </a:r>
            <a:r>
              <a:rPr lang="zh-CN" altLang="en-US" sz="2800" dirty="0"/>
              <a:t>型晶片（掺杂了施主原子）和</a:t>
            </a:r>
            <a:r>
              <a:rPr lang="en-US" altLang="zh-CN" sz="2800" dirty="0"/>
              <a:t>P</a:t>
            </a:r>
            <a:r>
              <a:rPr lang="zh-CN" altLang="en-US" sz="2800" dirty="0"/>
              <a:t>型晶片（掺杂了受主原子）</a:t>
            </a:r>
            <a:endParaRPr lang="zh-CN" altLang="en-US" sz="2800" dirty="0"/>
          </a:p>
          <a:p>
            <a:pPr eaLnBrk="1" hangingPunct="1"/>
            <a:r>
              <a:rPr lang="zh-CN" altLang="en-US" sz="2800" dirty="0"/>
              <a:t>以</a:t>
            </a:r>
            <a:r>
              <a:rPr lang="en-US" altLang="zh-CN" sz="2800" dirty="0"/>
              <a:t>P</a:t>
            </a:r>
            <a:r>
              <a:rPr lang="zh-CN" altLang="en-US" sz="2800" dirty="0"/>
              <a:t>型晶片（</a:t>
            </a:r>
            <a:r>
              <a:rPr lang="en-US" altLang="zh-CN" sz="2800" dirty="0"/>
              <a:t>CMOS</a:t>
            </a:r>
            <a:r>
              <a:rPr lang="zh-CN" altLang="en-US" sz="2800" dirty="0"/>
              <a:t>集成电路工艺中最常用的衬底）为例，</a:t>
            </a:r>
            <a:r>
              <a:rPr lang="en-US" altLang="zh-CN" sz="2800" dirty="0"/>
              <a:t>N</a:t>
            </a:r>
            <a:r>
              <a:rPr lang="zh-CN" altLang="en-US" sz="2800" dirty="0"/>
              <a:t>沟道</a:t>
            </a:r>
            <a:r>
              <a:rPr lang="en-US" altLang="zh-CN" sz="2800" dirty="0"/>
              <a:t>MOSFET</a:t>
            </a:r>
            <a:r>
              <a:rPr lang="zh-CN" altLang="en-US" sz="2800" dirty="0"/>
              <a:t>（</a:t>
            </a:r>
            <a:r>
              <a:rPr lang="en-US" altLang="zh-CN" sz="2800" dirty="0"/>
              <a:t>NMOS</a:t>
            </a:r>
            <a:r>
              <a:rPr lang="zh-CN" altLang="en-US" sz="2800" dirty="0"/>
              <a:t>）直接做在了</a:t>
            </a:r>
            <a:r>
              <a:rPr lang="en-US" altLang="zh-CN" sz="2800" dirty="0"/>
              <a:t>P</a:t>
            </a:r>
            <a:r>
              <a:rPr lang="zh-CN" altLang="en-US" sz="2800" dirty="0"/>
              <a:t>型晶片上，而</a:t>
            </a:r>
            <a:r>
              <a:rPr lang="en-US" altLang="zh-CN" sz="2800" dirty="0"/>
              <a:t>P</a:t>
            </a:r>
            <a:r>
              <a:rPr lang="zh-CN" altLang="en-US" sz="2800" dirty="0"/>
              <a:t>沟</a:t>
            </a:r>
            <a:r>
              <a:rPr lang="en-US" altLang="zh-CN" sz="2800" dirty="0"/>
              <a:t>MOSFET</a:t>
            </a:r>
            <a:r>
              <a:rPr lang="zh-CN" altLang="en-US" sz="2800" dirty="0"/>
              <a:t>（</a:t>
            </a:r>
            <a:r>
              <a:rPr lang="en-US" altLang="zh-CN" sz="2800" dirty="0"/>
              <a:t>PMOS</a:t>
            </a:r>
            <a:r>
              <a:rPr lang="zh-CN" altLang="en-US" sz="2800" dirty="0"/>
              <a:t>）制作在</a:t>
            </a:r>
            <a:r>
              <a:rPr lang="en-US" altLang="zh-CN" sz="2800" dirty="0"/>
              <a:t>N</a:t>
            </a:r>
            <a:r>
              <a:rPr lang="zh-CN" altLang="en-US" sz="2800" dirty="0"/>
              <a:t>阱中。</a:t>
            </a:r>
            <a:endParaRPr lang="zh-CN" altLang="en-US" sz="2800" dirty="0"/>
          </a:p>
          <a:p>
            <a:pPr eaLnBrk="1" hangingPunct="1"/>
            <a:r>
              <a:rPr lang="zh-CN" altLang="en-US" sz="2800" dirty="0">
                <a:solidFill>
                  <a:srgbClr val="FF3300"/>
                </a:solidFill>
              </a:rPr>
              <a:t>衬底或阱</a:t>
            </a:r>
            <a:r>
              <a:rPr lang="zh-CN" altLang="en-US" sz="2800" dirty="0"/>
              <a:t>有时也被</a:t>
            </a:r>
            <a:r>
              <a:rPr lang="zh-CN" altLang="en-US" sz="2800" dirty="0">
                <a:solidFill>
                  <a:srgbClr val="FF3300"/>
                </a:solidFill>
              </a:rPr>
              <a:t>称为</a:t>
            </a:r>
            <a:r>
              <a:rPr lang="en-US" altLang="zh-CN" sz="2800" dirty="0">
                <a:solidFill>
                  <a:srgbClr val="FF3300"/>
                </a:solidFill>
              </a:rPr>
              <a:t>MOS</a:t>
            </a:r>
            <a:r>
              <a:rPr lang="zh-CN" altLang="en-US" sz="2800" dirty="0">
                <a:solidFill>
                  <a:srgbClr val="FF3300"/>
                </a:solidFill>
              </a:rPr>
              <a:t>管的“体”</a:t>
            </a:r>
            <a:r>
              <a:rPr lang="zh-CN" altLang="en-US" sz="2800" dirty="0"/>
              <a:t>，在“体”上制作</a:t>
            </a:r>
            <a:r>
              <a:rPr lang="en-US" altLang="zh-CN" sz="2800" dirty="0"/>
              <a:t>MOS</a:t>
            </a:r>
            <a:r>
              <a:rPr lang="zh-CN" altLang="en-US" sz="2800" dirty="0"/>
              <a:t>管的</a:t>
            </a:r>
            <a:r>
              <a:rPr lang="en-US" altLang="zh-CN" sz="2800" dirty="0"/>
              <a:t>CMOS</a:t>
            </a:r>
            <a:r>
              <a:rPr lang="zh-CN" altLang="en-US" sz="2800" dirty="0"/>
              <a:t>工艺通常被称为</a:t>
            </a:r>
            <a:r>
              <a:rPr lang="zh-CN" altLang="en-US" sz="2800" dirty="0">
                <a:solidFill>
                  <a:srgbClr val="FF3300"/>
                </a:solidFill>
              </a:rPr>
              <a:t>“体ＣＭＯＳ工艺</a:t>
            </a:r>
            <a:r>
              <a:rPr lang="zh-CN" altLang="en-US" sz="2800" dirty="0"/>
              <a:t>”。</a:t>
            </a:r>
            <a:endParaRPr lang="zh-CN" altLang="en-US" sz="2800" dirty="0"/>
          </a:p>
        </p:txBody>
      </p:sp>
      <p:sp>
        <p:nvSpPr>
          <p:cNvPr id="7173"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8" name="内容占位符 2"/>
          <p:cNvSpPr txBox="1"/>
          <p:nvPr/>
        </p:nvSpPr>
        <p:spPr bwMode="auto">
          <a:xfrm>
            <a:off x="301625" y="1157288"/>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a:ln>
                  <a:noFill/>
                </a:ln>
                <a:solidFill>
                  <a:schemeClr val="tx2"/>
                </a:solidFill>
                <a:effectLst/>
                <a:uLnTx/>
                <a:uFillTx/>
                <a:latin typeface="+mn-lt"/>
                <a:ea typeface="+mn-ea"/>
                <a:cs typeface="+mn-cs"/>
              </a:rPr>
              <a:t>定义</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35843" name="Rectangle 2"/>
          <p:cNvSpPr>
            <a:spLocks noGrp="1" noRot="1"/>
          </p:cNvSpPr>
          <p:nvPr>
            <p:ph type="title"/>
          </p:nvPr>
        </p:nvSpPr>
        <p:spPr>
          <a:ln/>
        </p:spPr>
        <p:txBody>
          <a:bodyPr vert="horz" wrap="square" lIns="91440" tIns="45720" rIns="91440" bIns="45720" anchor="ctr" anchorCtr="0"/>
          <a:p>
            <a:pPr eaLnBrk="1" hangingPunct="1"/>
            <a:r>
              <a:rPr lang="en-US" altLang="zh-CN" dirty="0"/>
              <a:t>3.7 </a:t>
            </a:r>
            <a:r>
              <a:rPr lang="zh-CN" altLang="en-US" dirty="0"/>
              <a:t>Ｎ阱的</a:t>
            </a:r>
            <a:r>
              <a:rPr lang="en-US" altLang="zh-CN" dirty="0"/>
              <a:t>RC</a:t>
            </a:r>
            <a:r>
              <a:rPr lang="zh-CN" altLang="en-US" dirty="0"/>
              <a:t>延迟</a:t>
            </a:r>
            <a:endParaRPr lang="zh-CN" altLang="en-US" dirty="0"/>
          </a:p>
        </p:txBody>
      </p:sp>
      <p:sp>
        <p:nvSpPr>
          <p:cNvPr id="35844" name="Rectangle 3"/>
          <p:cNvSpPr>
            <a:spLocks noGrp="1" noRot="1"/>
          </p:cNvSpPr>
          <p:nvPr>
            <p:ph idx="1"/>
          </p:nvPr>
        </p:nvSpPr>
        <p:spPr>
          <a:xfrm>
            <a:off x="323850" y="1557338"/>
            <a:ext cx="8540750" cy="3886200"/>
          </a:xfrm>
          <a:ln/>
        </p:spPr>
        <p:txBody>
          <a:bodyPr vert="horz" wrap="square" lIns="91440" tIns="45720" rIns="91440" bIns="45720" anchor="t" anchorCtr="0"/>
          <a:p>
            <a:pPr eaLnBrk="1" hangingPunct="1"/>
            <a:r>
              <a:rPr lang="en-US" altLang="zh-CN" sz="2800" dirty="0"/>
              <a:t>N</a:t>
            </a:r>
            <a:r>
              <a:rPr lang="zh-CN" altLang="en-US" sz="2800" dirty="0"/>
              <a:t>阱的寄生电容和寄生电阻如下图（</a:t>
            </a:r>
            <a:r>
              <a:rPr lang="en-US" altLang="zh-CN" sz="2800" dirty="0"/>
              <a:t>a)</a:t>
            </a:r>
            <a:r>
              <a:rPr lang="zh-CN" altLang="en-US" sz="2800" dirty="0"/>
              <a:t>所示。</a:t>
            </a:r>
            <a:endParaRPr lang="zh-CN" altLang="en-US" sz="2800" dirty="0"/>
          </a:p>
          <a:p>
            <a:pPr eaLnBrk="1" hangingPunct="1"/>
            <a:r>
              <a:rPr lang="en-US" altLang="zh-CN" sz="2800" dirty="0"/>
              <a:t>N</a:t>
            </a:r>
            <a:r>
              <a:rPr lang="zh-CN" altLang="en-US" sz="2800" dirty="0"/>
              <a:t>阱电阻的等效符号图如下图</a:t>
            </a:r>
            <a:r>
              <a:rPr lang="en-US" altLang="zh-CN" sz="2800" dirty="0"/>
              <a:t>(b)</a:t>
            </a:r>
            <a:r>
              <a:rPr lang="zh-CN" altLang="en-US" sz="2800" dirty="0"/>
              <a:t>所示。</a:t>
            </a:r>
            <a:endParaRPr lang="zh-CN" altLang="en-US" sz="2800" dirty="0"/>
          </a:p>
        </p:txBody>
      </p:sp>
      <p:pic>
        <p:nvPicPr>
          <p:cNvPr id="35845" name="Picture 4"/>
          <p:cNvPicPr>
            <a:picLocks noChangeAspect="1"/>
          </p:cNvPicPr>
          <p:nvPr/>
        </p:nvPicPr>
        <p:blipFill>
          <a:blip r:embed="rId1"/>
          <a:stretch>
            <a:fillRect/>
          </a:stretch>
        </p:blipFill>
        <p:spPr>
          <a:xfrm>
            <a:off x="1908175" y="2492375"/>
            <a:ext cx="5267325" cy="3533775"/>
          </a:xfrm>
          <a:prstGeom prst="rect">
            <a:avLst/>
          </a:prstGeom>
          <a:noFill/>
          <a:ln w="9525">
            <a:noFill/>
          </a:ln>
        </p:spPr>
      </p:pic>
      <p:sp>
        <p:nvSpPr>
          <p:cNvPr id="35846"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36867" name="Rectangle 3"/>
          <p:cNvSpPr>
            <a:spLocks noGrp="1" noRot="1"/>
          </p:cNvSpPr>
          <p:nvPr>
            <p:ph idx="1"/>
          </p:nvPr>
        </p:nvSpPr>
        <p:spPr>
          <a:ln/>
        </p:spPr>
        <p:txBody>
          <a:bodyPr vert="horz" wrap="square" lIns="91440" tIns="45720" rIns="91440" bIns="45720" anchor="t" anchorCtr="0"/>
          <a:p>
            <a:pPr eaLnBrk="1" hangingPunct="1"/>
            <a:r>
              <a:rPr lang="zh-CN" altLang="en-US" dirty="0"/>
              <a:t>对于一个电压脉冲驱动的</a:t>
            </a:r>
            <a:r>
              <a:rPr lang="en-US" altLang="zh-CN" dirty="0"/>
              <a:t>RC</a:t>
            </a:r>
            <a:r>
              <a:rPr lang="zh-CN" altLang="en-US" dirty="0"/>
              <a:t>电路，如果输入电压在零时间之内从</a:t>
            </a:r>
            <a:r>
              <a:rPr lang="en-US" altLang="zh-CN" dirty="0"/>
              <a:t>0</a:t>
            </a:r>
            <a:r>
              <a:rPr lang="zh-CN" altLang="en-US" dirty="0"/>
              <a:t>变到</a:t>
            </a:r>
            <a:r>
              <a:rPr lang="en-US" altLang="zh-CN" dirty="0"/>
              <a:t>V</a:t>
            </a:r>
            <a:r>
              <a:rPr lang="en-US" altLang="zh-CN" baseline="-25000" dirty="0"/>
              <a:t>pulse,</a:t>
            </a:r>
            <a:r>
              <a:rPr lang="zh-CN" altLang="en-US" dirty="0"/>
              <a:t>则输出电压表示为：</a:t>
            </a:r>
            <a:r>
              <a:rPr lang="en-US" altLang="zh-CN" dirty="0"/>
              <a:t>V</a:t>
            </a:r>
            <a:r>
              <a:rPr lang="en-US" altLang="zh-CN" baseline="-25000" dirty="0"/>
              <a:t>out</a:t>
            </a:r>
            <a:r>
              <a:rPr lang="en-US" altLang="zh-CN" dirty="0"/>
              <a:t>=V</a:t>
            </a:r>
            <a:r>
              <a:rPr lang="en-US" altLang="zh-CN" baseline="-25000" dirty="0"/>
              <a:t>pulse</a:t>
            </a:r>
            <a:r>
              <a:rPr lang="en-US" altLang="zh-CN" dirty="0"/>
              <a:t>(1-e</a:t>
            </a:r>
            <a:r>
              <a:rPr lang="en-US" altLang="zh-CN" baseline="30000" dirty="0"/>
              <a:t>-t/RC</a:t>
            </a:r>
            <a:r>
              <a:rPr lang="en-US" altLang="zh-CN" dirty="0"/>
              <a:t>)</a:t>
            </a:r>
            <a:endParaRPr lang="en-US" altLang="zh-CN" dirty="0"/>
          </a:p>
          <a:p>
            <a:pPr eaLnBrk="1" hangingPunct="1"/>
            <a:r>
              <a:rPr lang="en-US" altLang="zh-CN" dirty="0"/>
              <a:t> </a:t>
            </a:r>
            <a:r>
              <a:rPr lang="zh-CN" altLang="en-US" dirty="0"/>
              <a:t>电路的</a:t>
            </a:r>
            <a:r>
              <a:rPr lang="zh-CN" altLang="en-US" dirty="0">
                <a:solidFill>
                  <a:srgbClr val="FF3300"/>
                </a:solidFill>
              </a:rPr>
              <a:t>延迟时间</a:t>
            </a:r>
            <a:r>
              <a:rPr lang="en-US" altLang="zh-CN" dirty="0">
                <a:solidFill>
                  <a:srgbClr val="FF3300"/>
                </a:solidFill>
              </a:rPr>
              <a:t>t</a:t>
            </a:r>
            <a:r>
              <a:rPr lang="en-US" altLang="zh-CN" baseline="-25000" dirty="0">
                <a:solidFill>
                  <a:srgbClr val="FF3300"/>
                </a:solidFill>
              </a:rPr>
              <a:t>d</a:t>
            </a:r>
            <a:r>
              <a:rPr lang="zh-CN" altLang="en-US" dirty="0"/>
              <a:t>（输出电压达到</a:t>
            </a:r>
            <a:r>
              <a:rPr lang="en-US" altLang="zh-CN" dirty="0"/>
              <a:t>V</a:t>
            </a:r>
            <a:r>
              <a:rPr lang="en-US" altLang="zh-CN" baseline="-25000" dirty="0"/>
              <a:t>pulse</a:t>
            </a:r>
            <a:r>
              <a:rPr lang="zh-CN" altLang="en-US" dirty="0"/>
              <a:t>的</a:t>
            </a:r>
            <a:r>
              <a:rPr lang="en-US" altLang="zh-CN" dirty="0"/>
              <a:t>50%</a:t>
            </a:r>
            <a:r>
              <a:rPr lang="zh-CN" altLang="en-US" dirty="0"/>
              <a:t>所需的时间）由式：</a:t>
            </a:r>
            <a:endParaRPr lang="zh-CN" altLang="en-US" dirty="0"/>
          </a:p>
          <a:p>
            <a:pPr eaLnBrk="1" hangingPunct="1">
              <a:buNone/>
            </a:pPr>
            <a:r>
              <a:rPr lang="zh-CN" altLang="en-US" dirty="0"/>
              <a:t>        </a:t>
            </a:r>
            <a:r>
              <a:rPr lang="en-US" altLang="zh-CN" dirty="0"/>
              <a:t>0.5V</a:t>
            </a:r>
            <a:r>
              <a:rPr lang="en-US" altLang="zh-CN" baseline="-25000" dirty="0"/>
              <a:t>pulse</a:t>
            </a:r>
            <a:r>
              <a:rPr lang="en-US" altLang="zh-CN" dirty="0"/>
              <a:t>=V</a:t>
            </a:r>
            <a:r>
              <a:rPr lang="en-US" altLang="zh-CN" baseline="-25000" dirty="0"/>
              <a:t>pulse</a:t>
            </a:r>
            <a:r>
              <a:rPr lang="en-US" altLang="zh-CN" dirty="0"/>
              <a:t>(1-e</a:t>
            </a:r>
            <a:r>
              <a:rPr lang="en-US" altLang="zh-CN" baseline="30000" dirty="0"/>
              <a:t>-td/RC</a:t>
            </a:r>
            <a:r>
              <a:rPr lang="en-US" altLang="zh-CN" dirty="0"/>
              <a:t>)</a:t>
            </a:r>
            <a:endParaRPr lang="en-US" altLang="zh-CN" dirty="0"/>
          </a:p>
          <a:p>
            <a:pPr eaLnBrk="1" hangingPunct="1">
              <a:buNone/>
            </a:pPr>
            <a:r>
              <a:rPr lang="en-US" altLang="zh-CN" dirty="0"/>
              <a:t>    </a:t>
            </a:r>
            <a:r>
              <a:rPr lang="zh-CN" altLang="en-US" dirty="0"/>
              <a:t>得到：  </a:t>
            </a:r>
            <a:r>
              <a:rPr lang="en-US" altLang="zh-CN" dirty="0">
                <a:solidFill>
                  <a:srgbClr val="FF3300"/>
                </a:solidFill>
              </a:rPr>
              <a:t>t</a:t>
            </a:r>
            <a:r>
              <a:rPr lang="en-US" altLang="zh-CN" baseline="-25000" dirty="0">
                <a:solidFill>
                  <a:srgbClr val="FF3300"/>
                </a:solidFill>
              </a:rPr>
              <a:t>d</a:t>
            </a:r>
            <a:r>
              <a:rPr lang="en-US" altLang="zh-CN" dirty="0">
                <a:solidFill>
                  <a:srgbClr val="FF3300"/>
                </a:solidFill>
              </a:rPr>
              <a:t>=0.7RC</a:t>
            </a:r>
            <a:endParaRPr lang="en-US" altLang="zh-CN" dirty="0">
              <a:solidFill>
                <a:srgbClr val="FF3300"/>
              </a:solidFill>
            </a:endParaRPr>
          </a:p>
        </p:txBody>
      </p:sp>
      <p:pic>
        <p:nvPicPr>
          <p:cNvPr id="36868" name="Picture 4"/>
          <p:cNvPicPr>
            <a:picLocks noChangeAspect="1"/>
          </p:cNvPicPr>
          <p:nvPr/>
        </p:nvPicPr>
        <p:blipFill>
          <a:blip r:embed="rId1"/>
          <a:stretch>
            <a:fillRect/>
          </a:stretch>
        </p:blipFill>
        <p:spPr>
          <a:xfrm>
            <a:off x="5795963" y="4221163"/>
            <a:ext cx="2327275" cy="1457325"/>
          </a:xfrm>
          <a:prstGeom prst="rect">
            <a:avLst/>
          </a:prstGeom>
          <a:noFill/>
          <a:ln w="9525">
            <a:noFill/>
          </a:ln>
        </p:spPr>
      </p:pic>
      <p:sp>
        <p:nvSpPr>
          <p:cNvPr id="36869"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36870" name="Rectangle 2"/>
          <p:cNvSpPr>
            <a:spLocks noGrp="1" noRot="1"/>
          </p:cNvSpPr>
          <p:nvPr>
            <p:ph type="title"/>
          </p:nvPr>
        </p:nvSpPr>
        <p:spPr>
          <a:xfrm>
            <a:off x="304800" y="476250"/>
            <a:ext cx="8540750" cy="936625"/>
          </a:xfrm>
          <a:ln/>
        </p:spPr>
        <p:txBody>
          <a:bodyPr vert="horz" wrap="square" lIns="91440" tIns="45720" rIns="91440" bIns="45720" anchor="ctr" anchorCtr="0"/>
          <a:p>
            <a:pPr eaLnBrk="1" hangingPunct="1"/>
            <a:r>
              <a:rPr lang="en-US" altLang="zh-CN" dirty="0"/>
              <a:t>3.7 </a:t>
            </a:r>
            <a:r>
              <a:rPr lang="zh-CN" altLang="en-US" dirty="0"/>
              <a:t>Ｎ阱的</a:t>
            </a:r>
            <a:r>
              <a:rPr lang="en-US" altLang="zh-CN" dirty="0"/>
              <a:t>RC</a:t>
            </a:r>
            <a:r>
              <a:rPr lang="zh-CN" altLang="en-US" dirty="0"/>
              <a:t>延迟</a:t>
            </a:r>
            <a:endParaRPr lang="zh-CN" altLang="en-US" dirty="0"/>
          </a:p>
        </p:txBody>
      </p:sp>
      <p:sp>
        <p:nvSpPr>
          <p:cNvPr id="9" name="内容占位符 2"/>
          <p:cNvSpPr txBox="1"/>
          <p:nvPr/>
        </p:nvSpPr>
        <p:spPr bwMode="auto">
          <a:xfrm>
            <a:off x="279400" y="1412875"/>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RC </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电路回顾</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6"/>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37891" name="Rectangle 3"/>
          <p:cNvSpPr>
            <a:spLocks noGrp="1" noRot="1"/>
          </p:cNvSpPr>
          <p:nvPr>
            <p:ph type="body" sz="half" idx="1"/>
          </p:nvPr>
        </p:nvSpPr>
        <p:spPr>
          <a:xfrm>
            <a:off x="0" y="1981200"/>
            <a:ext cx="5508625" cy="3886200"/>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输出脉冲的</a:t>
            </a:r>
            <a:r>
              <a:rPr lang="zh-CN" altLang="en-US" sz="2800" dirty="0">
                <a:solidFill>
                  <a:srgbClr val="FF3300"/>
                </a:solidFill>
              </a:rPr>
              <a:t>上升时间</a:t>
            </a:r>
            <a:r>
              <a:rPr lang="en-US" altLang="zh-CN" sz="2800" dirty="0">
                <a:solidFill>
                  <a:srgbClr val="FF3300"/>
                </a:solidFill>
              </a:rPr>
              <a:t>t</a:t>
            </a:r>
            <a:r>
              <a:rPr lang="en-US" altLang="zh-CN" sz="2800" baseline="-25000" dirty="0">
                <a:solidFill>
                  <a:srgbClr val="FF3300"/>
                </a:solidFill>
              </a:rPr>
              <a:t>r</a:t>
            </a:r>
            <a:r>
              <a:rPr lang="zh-CN" altLang="en-US" sz="2800" dirty="0"/>
              <a:t>是指输出电压由</a:t>
            </a:r>
            <a:r>
              <a:rPr lang="en-US" altLang="zh-CN" sz="2800" dirty="0"/>
              <a:t>V</a:t>
            </a:r>
            <a:r>
              <a:rPr lang="en-US" altLang="zh-CN" sz="2800" baseline="-25000" dirty="0"/>
              <a:t>pulse</a:t>
            </a:r>
            <a:r>
              <a:rPr lang="zh-CN" altLang="en-US" sz="2800" dirty="0"/>
              <a:t>的</a:t>
            </a:r>
            <a:r>
              <a:rPr lang="en-US" altLang="zh-CN" sz="2800" dirty="0"/>
              <a:t>10%</a:t>
            </a:r>
            <a:r>
              <a:rPr lang="zh-CN" altLang="en-US" sz="2800" dirty="0"/>
              <a:t>上升到</a:t>
            </a:r>
            <a:r>
              <a:rPr lang="en-US" altLang="zh-CN" sz="2800" dirty="0"/>
              <a:t>V</a:t>
            </a:r>
            <a:r>
              <a:rPr lang="en-US" altLang="zh-CN" sz="2800" baseline="-25000" dirty="0"/>
              <a:t>pulse</a:t>
            </a:r>
            <a:r>
              <a:rPr lang="zh-CN" altLang="en-US" sz="2800" dirty="0"/>
              <a:t>的</a:t>
            </a:r>
            <a:r>
              <a:rPr lang="en-US" altLang="zh-CN" sz="2800" dirty="0"/>
              <a:t>90%</a:t>
            </a:r>
            <a:r>
              <a:rPr lang="zh-CN" altLang="en-US" sz="2800" dirty="0"/>
              <a:t>所经历的时间。由</a:t>
            </a:r>
            <a:endParaRPr lang="zh-CN" altLang="en-US" sz="2800" dirty="0"/>
          </a:p>
          <a:p>
            <a:pPr eaLnBrk="1" hangingPunct="1">
              <a:buClr>
                <a:schemeClr val="hlink"/>
              </a:buClr>
              <a:buSzPct val="70000"/>
              <a:buFont typeface="Wingdings" panose="05000000000000000000" pitchFamily="2" charset="2"/>
              <a:buNone/>
            </a:pPr>
            <a:r>
              <a:rPr lang="zh-CN" altLang="en-US" sz="2800" dirty="0"/>
              <a:t>      </a:t>
            </a:r>
            <a:r>
              <a:rPr lang="en-US" altLang="zh-CN" sz="2800" dirty="0"/>
              <a:t>0.1V</a:t>
            </a:r>
            <a:r>
              <a:rPr lang="en-US" altLang="zh-CN" sz="2800" baseline="-25000" dirty="0"/>
              <a:t>pulse</a:t>
            </a:r>
            <a:r>
              <a:rPr lang="en-US" altLang="zh-CN" sz="2800" dirty="0"/>
              <a:t>=V</a:t>
            </a:r>
            <a:r>
              <a:rPr lang="en-US" altLang="zh-CN" sz="2800" baseline="-25000" dirty="0"/>
              <a:t>pulse</a:t>
            </a:r>
            <a:r>
              <a:rPr lang="en-US" altLang="zh-CN" sz="2800" dirty="0"/>
              <a:t>(1-e</a:t>
            </a:r>
            <a:r>
              <a:rPr lang="en-US" altLang="zh-CN" sz="2800" baseline="30000" dirty="0"/>
              <a:t>t</a:t>
            </a:r>
            <a:r>
              <a:rPr lang="en-US" altLang="zh-CN" sz="1800" baseline="30000" dirty="0"/>
              <a:t>0.1</a:t>
            </a:r>
            <a:r>
              <a:rPr lang="en-US" altLang="zh-CN" sz="2800" baseline="30000" dirty="0"/>
              <a:t>/RC</a:t>
            </a:r>
            <a:r>
              <a:rPr lang="en-US" altLang="zh-CN" sz="2800" dirty="0"/>
              <a:t>)     (1)</a:t>
            </a:r>
            <a:endParaRPr lang="en-US" altLang="zh-CN" sz="2800" dirty="0"/>
          </a:p>
          <a:p>
            <a:pPr eaLnBrk="1" hangingPunct="1">
              <a:buClr>
                <a:schemeClr val="hlink"/>
              </a:buClr>
              <a:buSzPct val="70000"/>
              <a:buFont typeface="Wingdings" panose="05000000000000000000" pitchFamily="2" charset="2"/>
              <a:buNone/>
            </a:pPr>
            <a:r>
              <a:rPr lang="en-US" altLang="zh-CN" sz="2800" dirty="0"/>
              <a:t>      0.9V</a:t>
            </a:r>
            <a:r>
              <a:rPr lang="en-US" altLang="zh-CN" sz="2800" baseline="-25000" dirty="0"/>
              <a:t>pulse</a:t>
            </a:r>
            <a:r>
              <a:rPr lang="en-US" altLang="zh-CN" sz="2800" dirty="0"/>
              <a:t>=V</a:t>
            </a:r>
            <a:r>
              <a:rPr lang="en-US" altLang="zh-CN" sz="2800" baseline="-25000" dirty="0"/>
              <a:t>pulse</a:t>
            </a:r>
            <a:r>
              <a:rPr lang="en-US" altLang="zh-CN" sz="2800" dirty="0"/>
              <a:t>(1-e</a:t>
            </a:r>
            <a:r>
              <a:rPr lang="en-US" altLang="zh-CN" sz="2800" baseline="30000" dirty="0"/>
              <a:t>t</a:t>
            </a:r>
            <a:r>
              <a:rPr lang="en-US" altLang="zh-CN" sz="1800" baseline="30000" dirty="0"/>
              <a:t>0.9</a:t>
            </a:r>
            <a:r>
              <a:rPr lang="en-US" altLang="zh-CN" sz="2800" baseline="30000" dirty="0"/>
              <a:t>/RC</a:t>
            </a:r>
            <a:r>
              <a:rPr lang="en-US" altLang="zh-CN" sz="2800" dirty="0"/>
              <a:t>)    (2)</a:t>
            </a:r>
            <a:endParaRPr lang="en-US" altLang="zh-CN" sz="2800" dirty="0"/>
          </a:p>
          <a:p>
            <a:pPr eaLnBrk="1" hangingPunct="1">
              <a:buClr>
                <a:schemeClr val="hlink"/>
              </a:buClr>
              <a:buSzPct val="70000"/>
              <a:buFont typeface="Wingdings" panose="05000000000000000000" pitchFamily="2" charset="2"/>
              <a:buNone/>
            </a:pPr>
            <a:r>
              <a:rPr lang="en-US" altLang="zh-CN" sz="2800" dirty="0"/>
              <a:t>   </a:t>
            </a:r>
            <a:r>
              <a:rPr lang="zh-CN" altLang="en-US" sz="2800" dirty="0"/>
              <a:t>得到    </a:t>
            </a:r>
            <a:r>
              <a:rPr lang="en-US" altLang="zh-CN" sz="2800" dirty="0">
                <a:solidFill>
                  <a:srgbClr val="FF3300"/>
                </a:solidFill>
              </a:rPr>
              <a:t>t</a:t>
            </a:r>
            <a:r>
              <a:rPr lang="en-US" altLang="zh-CN" sz="2800" baseline="-25000" dirty="0">
                <a:solidFill>
                  <a:srgbClr val="FF3300"/>
                </a:solidFill>
              </a:rPr>
              <a:t>r</a:t>
            </a:r>
            <a:r>
              <a:rPr lang="en-US" altLang="zh-CN" sz="2800" dirty="0"/>
              <a:t>= t</a:t>
            </a:r>
            <a:r>
              <a:rPr lang="en-US" altLang="zh-CN" sz="2800" baseline="-25000" dirty="0"/>
              <a:t>0.9 </a:t>
            </a:r>
            <a:r>
              <a:rPr lang="en-US" altLang="zh-CN" sz="2800" dirty="0"/>
              <a:t>— t</a:t>
            </a:r>
            <a:r>
              <a:rPr lang="en-US" altLang="zh-CN" sz="2800" baseline="-25000" dirty="0"/>
              <a:t>0.1  </a:t>
            </a:r>
            <a:r>
              <a:rPr lang="en-US" altLang="zh-CN" sz="2800" dirty="0"/>
              <a:t>=</a:t>
            </a:r>
            <a:r>
              <a:rPr lang="en-US" altLang="zh-CN" sz="2800" dirty="0">
                <a:solidFill>
                  <a:srgbClr val="FF3300"/>
                </a:solidFill>
              </a:rPr>
              <a:t>2.2RC</a:t>
            </a:r>
            <a:endParaRPr lang="en-US" altLang="zh-CN" sz="2800" dirty="0">
              <a:solidFill>
                <a:srgbClr val="FF3300"/>
              </a:solidFill>
            </a:endParaRPr>
          </a:p>
        </p:txBody>
      </p:sp>
      <p:pic>
        <p:nvPicPr>
          <p:cNvPr id="37892" name="Picture 4"/>
          <p:cNvPicPr>
            <a:picLocks noChangeAspect="1"/>
          </p:cNvPicPr>
          <p:nvPr/>
        </p:nvPicPr>
        <p:blipFill>
          <a:blip r:embed="rId1"/>
          <a:stretch>
            <a:fillRect/>
          </a:stretch>
        </p:blipFill>
        <p:spPr>
          <a:xfrm>
            <a:off x="5651500" y="2060575"/>
            <a:ext cx="3209925" cy="2352675"/>
          </a:xfrm>
          <a:prstGeom prst="rect">
            <a:avLst/>
          </a:prstGeom>
          <a:noFill/>
          <a:ln w="9525">
            <a:noFill/>
          </a:ln>
        </p:spPr>
      </p:pic>
      <p:sp>
        <p:nvSpPr>
          <p:cNvPr id="37893"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37894" name="Rectangle 2"/>
          <p:cNvSpPr>
            <a:spLocks noGrp="1" noRot="1"/>
          </p:cNvSpPr>
          <p:nvPr>
            <p:ph type="title"/>
          </p:nvPr>
        </p:nvSpPr>
        <p:spPr>
          <a:xfrm>
            <a:off x="304800" y="476250"/>
            <a:ext cx="8540750" cy="936625"/>
          </a:xfrm>
          <a:ln/>
        </p:spPr>
        <p:txBody>
          <a:bodyPr vert="horz" wrap="square" lIns="91440" tIns="45720" rIns="91440" bIns="45720" anchor="ctr" anchorCtr="0"/>
          <a:p>
            <a:pPr eaLnBrk="1" hangingPunct="1"/>
            <a:r>
              <a:rPr lang="en-US" altLang="zh-CN" dirty="0"/>
              <a:t>3.7 </a:t>
            </a:r>
            <a:r>
              <a:rPr lang="zh-CN" altLang="en-US" dirty="0"/>
              <a:t>Ｎ阱的</a:t>
            </a:r>
            <a:r>
              <a:rPr lang="en-US" altLang="zh-CN" dirty="0"/>
              <a:t>RC</a:t>
            </a:r>
            <a:r>
              <a:rPr lang="zh-CN" altLang="en-US" dirty="0"/>
              <a:t>延迟</a:t>
            </a:r>
            <a:endParaRPr lang="zh-CN" altLang="en-US" dirty="0"/>
          </a:p>
        </p:txBody>
      </p:sp>
      <p:sp>
        <p:nvSpPr>
          <p:cNvPr id="10" name="内容占位符 2"/>
          <p:cNvSpPr txBox="1"/>
          <p:nvPr/>
        </p:nvSpPr>
        <p:spPr bwMode="auto">
          <a:xfrm>
            <a:off x="279400" y="1412875"/>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RC </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电路回顾</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6"/>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38915" name="Rectangle 3"/>
          <p:cNvSpPr>
            <a:spLocks noGrp="1" noRot="1"/>
          </p:cNvSpPr>
          <p:nvPr>
            <p:ph type="body" sz="half" idx="1"/>
          </p:nvPr>
        </p:nvSpPr>
        <p:spPr>
          <a:ln/>
        </p:spPr>
        <p:txBody>
          <a:bodyPr vert="horz" wrap="square" lIns="91440" tIns="45720" rIns="91440" bIns="45720" anchor="t" anchorCtr="0"/>
          <a:p>
            <a:pPr eaLnBrk="1" hangingPunct="1">
              <a:lnSpc>
                <a:spcPct val="90000"/>
              </a:lnSpc>
              <a:buClr>
                <a:schemeClr val="hlink"/>
              </a:buClr>
              <a:buSzPct val="70000"/>
              <a:buFont typeface="Wingdings" panose="05000000000000000000" pitchFamily="2" charset="2"/>
            </a:pPr>
            <a:r>
              <a:rPr lang="en-US" altLang="zh-CN" sz="2800" dirty="0"/>
              <a:t>N</a:t>
            </a:r>
            <a:r>
              <a:rPr lang="zh-CN" altLang="en-US" sz="2800" dirty="0"/>
              <a:t>阱电阻是一个分布式</a:t>
            </a:r>
            <a:r>
              <a:rPr lang="en-US" altLang="zh-CN" sz="2800" dirty="0"/>
              <a:t>RC</a:t>
            </a:r>
            <a:r>
              <a:rPr lang="zh-CN" altLang="en-US" sz="2800" dirty="0"/>
              <a:t>电路，可以等效于下图。从输入到</a:t>
            </a:r>
            <a:r>
              <a:rPr lang="en-US" altLang="zh-CN" sz="2800" dirty="0"/>
              <a:t>A</a:t>
            </a:r>
            <a:r>
              <a:rPr lang="zh-CN" altLang="en-US" sz="2800" dirty="0"/>
              <a:t>节点的延迟时间为：</a:t>
            </a:r>
            <a:endParaRPr lang="zh-CN" altLang="en-US" sz="2800" dirty="0"/>
          </a:p>
          <a:p>
            <a:pPr eaLnBrk="1" hangingPunct="1">
              <a:lnSpc>
                <a:spcPct val="90000"/>
              </a:lnSpc>
              <a:buClr>
                <a:schemeClr val="hlink"/>
              </a:buClr>
              <a:buSzPct val="70000"/>
              <a:buFont typeface="Wingdings" panose="05000000000000000000" pitchFamily="2" charset="2"/>
              <a:buNone/>
            </a:pPr>
            <a:r>
              <a:rPr lang="zh-CN" altLang="en-US" sz="2800" dirty="0"/>
              <a:t>            </a:t>
            </a:r>
            <a:r>
              <a:rPr lang="en-US" altLang="zh-CN" sz="2800" dirty="0"/>
              <a:t>t</a:t>
            </a:r>
            <a:r>
              <a:rPr lang="en-US" altLang="zh-CN" sz="2800" baseline="-25000" dirty="0"/>
              <a:t>dA</a:t>
            </a:r>
            <a:r>
              <a:rPr lang="en-US" altLang="zh-CN" sz="2800" dirty="0"/>
              <a:t> = 0.7R</a:t>
            </a:r>
            <a:r>
              <a:rPr lang="en-US" altLang="zh-CN" sz="2800" baseline="-25000" dirty="0"/>
              <a:t>square</a:t>
            </a:r>
            <a:r>
              <a:rPr lang="en-US" altLang="zh-CN" sz="2800" dirty="0"/>
              <a:t>C</a:t>
            </a:r>
            <a:r>
              <a:rPr lang="en-US" altLang="zh-CN" sz="2800" baseline="-25000" dirty="0"/>
              <a:t>square</a:t>
            </a:r>
            <a:endParaRPr lang="en-US" altLang="zh-CN" sz="2800" baseline="-25000" dirty="0"/>
          </a:p>
          <a:p>
            <a:pPr eaLnBrk="1" hangingPunct="1">
              <a:lnSpc>
                <a:spcPct val="90000"/>
              </a:lnSpc>
              <a:buClr>
                <a:schemeClr val="hlink"/>
              </a:buClr>
              <a:buSzPct val="70000"/>
              <a:buFont typeface="Wingdings" panose="05000000000000000000" pitchFamily="2" charset="2"/>
              <a:buNone/>
            </a:pPr>
            <a:r>
              <a:rPr lang="zh-CN" altLang="en-US" sz="2800" dirty="0"/>
              <a:t>试计算整个</a:t>
            </a:r>
            <a:r>
              <a:rPr lang="en-US" altLang="zh-CN" sz="2800" dirty="0"/>
              <a:t>N</a:t>
            </a:r>
            <a:r>
              <a:rPr lang="zh-CN" altLang="en-US" sz="2800" dirty="0"/>
              <a:t>阱电阻的分布式电路总延迟时间？</a:t>
            </a:r>
            <a:endParaRPr lang="zh-CN" altLang="en-US" sz="2800" dirty="0"/>
          </a:p>
        </p:txBody>
      </p:sp>
      <p:pic>
        <p:nvPicPr>
          <p:cNvPr id="38916" name="Picture 5"/>
          <p:cNvPicPr>
            <a:picLocks noGrp="1" noChangeAspect="1"/>
          </p:cNvPicPr>
          <p:nvPr>
            <p:ph sz="half" idx="2"/>
          </p:nvPr>
        </p:nvPicPr>
        <p:blipFill>
          <a:blip r:embed="rId1"/>
          <a:srcRect/>
          <a:stretch>
            <a:fillRect/>
          </a:stretch>
        </p:blipFill>
        <p:spPr>
          <a:xfrm>
            <a:off x="468313" y="4149725"/>
            <a:ext cx="7577137" cy="1323975"/>
          </a:xfrm>
          <a:ln/>
        </p:spPr>
      </p:pic>
      <p:sp>
        <p:nvSpPr>
          <p:cNvPr id="38917"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38918" name="Rectangle 2"/>
          <p:cNvSpPr>
            <a:spLocks noGrp="1" noRot="1"/>
          </p:cNvSpPr>
          <p:nvPr>
            <p:ph type="title"/>
          </p:nvPr>
        </p:nvSpPr>
        <p:spPr>
          <a:xfrm>
            <a:off x="304800" y="476250"/>
            <a:ext cx="8540750" cy="936625"/>
          </a:xfrm>
          <a:ln/>
        </p:spPr>
        <p:txBody>
          <a:bodyPr vert="horz" wrap="square" lIns="91440" tIns="45720" rIns="91440" bIns="45720" anchor="ctr" anchorCtr="0"/>
          <a:p>
            <a:pPr eaLnBrk="1" hangingPunct="1"/>
            <a:r>
              <a:rPr lang="en-US" altLang="zh-CN" dirty="0"/>
              <a:t>3.7 </a:t>
            </a:r>
            <a:r>
              <a:rPr lang="zh-CN" altLang="en-US" dirty="0"/>
              <a:t>Ｎ阱的</a:t>
            </a:r>
            <a:r>
              <a:rPr lang="en-US" altLang="zh-CN" dirty="0"/>
              <a:t>RC</a:t>
            </a:r>
            <a:r>
              <a:rPr lang="zh-CN" altLang="en-US" dirty="0"/>
              <a:t>延迟</a:t>
            </a:r>
            <a:endParaRPr lang="zh-CN" altLang="en-US" dirty="0"/>
          </a:p>
        </p:txBody>
      </p:sp>
      <p:sp>
        <p:nvSpPr>
          <p:cNvPr id="9" name="内容占位符 2"/>
          <p:cNvSpPr txBox="1"/>
          <p:nvPr/>
        </p:nvSpPr>
        <p:spPr bwMode="auto">
          <a:xfrm>
            <a:off x="279400" y="1412875"/>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en-US" altLang="zh-CN" sz="3200" b="1" i="0" u="none" strike="noStrike" kern="1200" cap="none" spc="0" normalizeH="0" baseline="0" noProof="0" dirty="0">
                <a:ln>
                  <a:noFill/>
                </a:ln>
                <a:solidFill>
                  <a:schemeClr val="tx2"/>
                </a:solidFill>
                <a:effectLst/>
                <a:uLnTx/>
                <a:uFillTx/>
                <a:latin typeface="+mn-lt"/>
                <a:ea typeface="+mn-ea"/>
                <a:cs typeface="+mn-cs"/>
              </a:rPr>
              <a:t>N</a:t>
            </a:r>
            <a:r>
              <a:rPr kumimoji="0" lang="zh-CN" altLang="en-US" sz="3200" b="1" i="0" u="none" strike="noStrike" kern="1200" cap="none" spc="0" normalizeH="0" baseline="0" noProof="0" dirty="0">
                <a:ln>
                  <a:noFill/>
                </a:ln>
                <a:solidFill>
                  <a:schemeClr val="tx2"/>
                </a:solidFill>
                <a:effectLst/>
                <a:uLnTx/>
                <a:uFillTx/>
                <a:latin typeface="+mn-lt"/>
                <a:ea typeface="+mn-ea"/>
                <a:cs typeface="+mn-cs"/>
              </a:rPr>
              <a:t>阱分布式</a:t>
            </a:r>
            <a:r>
              <a:rPr kumimoji="0" lang="en-US" altLang="zh-CN" sz="3200" b="1" i="0" u="none" strike="noStrike" kern="1200" cap="none" spc="0" normalizeH="0" baseline="0" noProof="0" dirty="0">
                <a:ln>
                  <a:noFill/>
                </a:ln>
                <a:solidFill>
                  <a:schemeClr val="tx2"/>
                </a:solidFill>
                <a:effectLst/>
                <a:uLnTx/>
                <a:uFillTx/>
                <a:latin typeface="+mn-lt"/>
                <a:ea typeface="+mn-ea"/>
                <a:cs typeface="+mn-cs"/>
              </a:rPr>
              <a:t>RC</a:t>
            </a:r>
            <a:r>
              <a:rPr kumimoji="0" lang="zh-CN" altLang="en-US" sz="3200" b="1" i="0" u="none" strike="noStrike" kern="1200" cap="none" spc="0" normalizeH="0" baseline="0" noProof="0" dirty="0">
                <a:ln>
                  <a:noFill/>
                </a:ln>
                <a:solidFill>
                  <a:schemeClr val="tx2"/>
                </a:solidFill>
                <a:effectLst/>
                <a:uLnTx/>
                <a:uFillTx/>
                <a:latin typeface="+mn-lt"/>
                <a:ea typeface="+mn-ea"/>
                <a:cs typeface="+mn-cs"/>
              </a:rPr>
              <a:t>延迟</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39939" name="Rectangle 3"/>
          <p:cNvSpPr>
            <a:spLocks noGrp="1" noRot="1"/>
          </p:cNvSpPr>
          <p:nvPr>
            <p:ph idx="1"/>
          </p:nvPr>
        </p:nvSpPr>
        <p:spPr>
          <a:ln/>
        </p:spPr>
        <p:txBody>
          <a:bodyPr vert="horz" wrap="square" lIns="91440" tIns="45720" rIns="91440" bIns="45720" anchor="t" anchorCtr="0"/>
          <a:p>
            <a:pPr eaLnBrk="1" hangingPunct="1">
              <a:lnSpc>
                <a:spcPct val="80000"/>
              </a:lnSpc>
            </a:pPr>
            <a:r>
              <a:rPr lang="zh-CN" altLang="en-US" sz="2800" dirty="0"/>
              <a:t>到</a:t>
            </a:r>
            <a:r>
              <a:rPr lang="en-US" altLang="zh-CN" sz="2800" dirty="0"/>
              <a:t>B</a:t>
            </a:r>
            <a:r>
              <a:rPr lang="zh-CN" altLang="en-US" sz="2800" dirty="0"/>
              <a:t>节点的延迟时间为到</a:t>
            </a:r>
            <a:r>
              <a:rPr lang="en-US" altLang="zh-CN" sz="2800" dirty="0"/>
              <a:t>A</a:t>
            </a:r>
            <a:r>
              <a:rPr lang="zh-CN" altLang="en-US" sz="2800" dirty="0"/>
              <a:t>节点的延迟时间和通过</a:t>
            </a:r>
            <a:r>
              <a:rPr lang="en-US" altLang="zh-CN" sz="2800" dirty="0"/>
              <a:t>2R</a:t>
            </a:r>
            <a:r>
              <a:rPr lang="en-US" altLang="zh-CN" sz="2800" baseline="-25000" dirty="0"/>
              <a:t>square</a:t>
            </a:r>
            <a:r>
              <a:rPr lang="zh-CN" altLang="en-US" sz="2800" dirty="0"/>
              <a:t>的电阻对</a:t>
            </a:r>
            <a:r>
              <a:rPr lang="en-US" altLang="zh-CN" sz="2800" dirty="0"/>
              <a:t>B</a:t>
            </a:r>
            <a:r>
              <a:rPr lang="zh-CN" altLang="en-US" sz="2800" dirty="0"/>
              <a:t>节点处电容进行充电带来的延迟时间之和，即：</a:t>
            </a:r>
            <a:endParaRPr lang="zh-CN" altLang="en-US" sz="2800" dirty="0"/>
          </a:p>
          <a:p>
            <a:pPr eaLnBrk="1" hangingPunct="1">
              <a:lnSpc>
                <a:spcPct val="80000"/>
              </a:lnSpc>
              <a:buNone/>
            </a:pPr>
            <a:r>
              <a:rPr lang="zh-CN" altLang="en-US" sz="2800" dirty="0"/>
              <a:t>   </a:t>
            </a:r>
            <a:r>
              <a:rPr lang="en-US" altLang="zh-CN" sz="2800" dirty="0"/>
              <a:t>t</a:t>
            </a:r>
            <a:r>
              <a:rPr lang="en-US" altLang="zh-CN" sz="2800" baseline="-25000" dirty="0"/>
              <a:t>dB</a:t>
            </a:r>
            <a:r>
              <a:rPr lang="en-US" altLang="zh-CN" sz="2800" dirty="0"/>
              <a:t> = 0.7 (R</a:t>
            </a:r>
            <a:r>
              <a:rPr lang="en-US" altLang="zh-CN" sz="2800" baseline="-25000" dirty="0"/>
              <a:t>square</a:t>
            </a:r>
            <a:r>
              <a:rPr lang="en-US" altLang="zh-CN" sz="2800" dirty="0"/>
              <a:t>C</a:t>
            </a:r>
            <a:r>
              <a:rPr lang="en-US" altLang="zh-CN" sz="2800" baseline="-25000" dirty="0"/>
              <a:t>square</a:t>
            </a:r>
            <a:r>
              <a:rPr lang="en-US" altLang="zh-CN" sz="2800" dirty="0"/>
              <a:t> +2 R</a:t>
            </a:r>
            <a:r>
              <a:rPr lang="en-US" altLang="zh-CN" sz="2800" baseline="-25000" dirty="0"/>
              <a:t>square</a:t>
            </a:r>
            <a:r>
              <a:rPr lang="en-US" altLang="zh-CN" sz="2800" dirty="0"/>
              <a:t>C</a:t>
            </a:r>
            <a:r>
              <a:rPr lang="en-US" altLang="zh-CN" sz="2800" baseline="-25000" dirty="0"/>
              <a:t>square</a:t>
            </a:r>
            <a:r>
              <a:rPr lang="en-US" altLang="zh-CN" sz="2800" dirty="0"/>
              <a:t>)</a:t>
            </a:r>
            <a:endParaRPr lang="en-US" altLang="zh-CN" sz="2800" dirty="0"/>
          </a:p>
          <a:p>
            <a:pPr eaLnBrk="1" hangingPunct="1">
              <a:lnSpc>
                <a:spcPct val="80000"/>
              </a:lnSpc>
              <a:buNone/>
            </a:pPr>
            <a:r>
              <a:rPr lang="en-US" altLang="zh-CN" sz="2800" dirty="0"/>
              <a:t>   </a:t>
            </a:r>
            <a:r>
              <a:rPr lang="zh-CN" altLang="en-US" sz="2800" dirty="0"/>
              <a:t>由</a:t>
            </a:r>
            <a:r>
              <a:rPr lang="en-US" altLang="zh-CN" sz="2800" dirty="0"/>
              <a:t>L</a:t>
            </a:r>
            <a:r>
              <a:rPr lang="zh-CN" altLang="en-US" sz="2800" dirty="0"/>
              <a:t>个</a:t>
            </a:r>
            <a:r>
              <a:rPr lang="en-US" altLang="zh-CN" sz="2800" dirty="0"/>
              <a:t>RC</a:t>
            </a:r>
            <a:r>
              <a:rPr lang="zh-CN" altLang="en-US" sz="2800" dirty="0"/>
              <a:t>部分构成的</a:t>
            </a:r>
            <a:r>
              <a:rPr lang="zh-CN" altLang="en-US" sz="2800" dirty="0">
                <a:solidFill>
                  <a:srgbClr val="FF3300"/>
                </a:solidFill>
              </a:rPr>
              <a:t>分布式</a:t>
            </a:r>
            <a:r>
              <a:rPr lang="en-US" altLang="zh-CN" sz="2800" dirty="0">
                <a:solidFill>
                  <a:srgbClr val="FF3300"/>
                </a:solidFill>
              </a:rPr>
              <a:t>RC</a:t>
            </a:r>
            <a:r>
              <a:rPr lang="zh-CN" altLang="en-US" sz="2800" dirty="0">
                <a:solidFill>
                  <a:srgbClr val="FF3300"/>
                </a:solidFill>
              </a:rPr>
              <a:t>电路的总延迟时间</a:t>
            </a:r>
            <a:r>
              <a:rPr lang="zh-CN" altLang="en-US" sz="2800" dirty="0"/>
              <a:t>为</a:t>
            </a:r>
            <a:r>
              <a:rPr lang="en-US" altLang="zh-CN" sz="2800" dirty="0"/>
              <a:t>t</a:t>
            </a:r>
            <a:r>
              <a:rPr lang="en-US" altLang="zh-CN" sz="2800" baseline="-25000" dirty="0"/>
              <a:t>d</a:t>
            </a:r>
            <a:r>
              <a:rPr lang="en-US" altLang="zh-CN" sz="2800" dirty="0"/>
              <a:t>= 0.7R</a:t>
            </a:r>
            <a:r>
              <a:rPr lang="en-US" altLang="zh-CN" sz="2800" baseline="-25000" dirty="0"/>
              <a:t>square</a:t>
            </a:r>
            <a:r>
              <a:rPr lang="en-US" altLang="zh-CN" sz="2800" dirty="0"/>
              <a:t>C</a:t>
            </a:r>
            <a:r>
              <a:rPr lang="en-US" altLang="zh-CN" sz="2800" baseline="-25000" dirty="0"/>
              <a:t>square</a:t>
            </a:r>
            <a:r>
              <a:rPr lang="en-US" altLang="zh-CN" sz="2800" dirty="0"/>
              <a:t> </a:t>
            </a:r>
            <a:r>
              <a:rPr lang="zh-CN" altLang="en-US" sz="2800" dirty="0"/>
              <a:t>（</a:t>
            </a:r>
            <a:r>
              <a:rPr lang="en-US" altLang="zh-CN" sz="2800" dirty="0"/>
              <a:t>1+2+…+L)</a:t>
            </a:r>
            <a:endParaRPr lang="en-US" altLang="zh-CN" sz="2800" dirty="0"/>
          </a:p>
          <a:p>
            <a:pPr eaLnBrk="1" hangingPunct="1">
              <a:lnSpc>
                <a:spcPct val="80000"/>
              </a:lnSpc>
              <a:buNone/>
            </a:pPr>
            <a:r>
              <a:rPr lang="en-US" altLang="zh-CN" sz="2800" dirty="0">
                <a:solidFill>
                  <a:srgbClr val="FF3300"/>
                </a:solidFill>
              </a:rPr>
              <a:t>           t</a:t>
            </a:r>
            <a:r>
              <a:rPr lang="en-US" altLang="zh-CN" sz="2800" baseline="-25000" dirty="0">
                <a:solidFill>
                  <a:srgbClr val="FF3300"/>
                </a:solidFill>
              </a:rPr>
              <a:t>d</a:t>
            </a:r>
            <a:r>
              <a:rPr lang="en-US" altLang="zh-CN" sz="2800" dirty="0">
                <a:solidFill>
                  <a:srgbClr val="FF3300"/>
                </a:solidFill>
              </a:rPr>
              <a:t> = 0.35 R</a:t>
            </a:r>
            <a:r>
              <a:rPr lang="en-US" altLang="zh-CN" sz="2800" baseline="-25000" dirty="0">
                <a:solidFill>
                  <a:srgbClr val="FF3300"/>
                </a:solidFill>
              </a:rPr>
              <a:t>square</a:t>
            </a:r>
            <a:r>
              <a:rPr lang="en-US" altLang="zh-CN" sz="2800" dirty="0">
                <a:solidFill>
                  <a:srgbClr val="FF3300"/>
                </a:solidFill>
              </a:rPr>
              <a:t>C</a:t>
            </a:r>
            <a:r>
              <a:rPr lang="en-US" altLang="zh-CN" sz="2800" baseline="-25000" dirty="0">
                <a:solidFill>
                  <a:srgbClr val="FF3300"/>
                </a:solidFill>
              </a:rPr>
              <a:t>square</a:t>
            </a:r>
            <a:r>
              <a:rPr lang="en-US" altLang="zh-CN" sz="2800" dirty="0">
                <a:solidFill>
                  <a:srgbClr val="FF3300"/>
                </a:solidFill>
              </a:rPr>
              <a:t> L</a:t>
            </a:r>
            <a:r>
              <a:rPr lang="en-US" altLang="zh-CN" sz="2800" baseline="30000" dirty="0">
                <a:solidFill>
                  <a:srgbClr val="FF3300"/>
                </a:solidFill>
              </a:rPr>
              <a:t>2</a:t>
            </a:r>
            <a:endParaRPr lang="en-US" altLang="zh-CN" sz="2800" baseline="30000" dirty="0">
              <a:solidFill>
                <a:srgbClr val="FF3300"/>
              </a:solidFill>
            </a:endParaRPr>
          </a:p>
          <a:p>
            <a:pPr eaLnBrk="1" hangingPunct="1">
              <a:lnSpc>
                <a:spcPct val="80000"/>
              </a:lnSpc>
              <a:buNone/>
            </a:pPr>
            <a:r>
              <a:rPr lang="zh-CN" altLang="en-US" sz="2800" dirty="0"/>
              <a:t>类似：</a:t>
            </a:r>
            <a:r>
              <a:rPr lang="zh-CN" altLang="en-US" sz="2800" dirty="0">
                <a:solidFill>
                  <a:srgbClr val="FF3300"/>
                </a:solidFill>
              </a:rPr>
              <a:t>分布式</a:t>
            </a:r>
            <a:r>
              <a:rPr lang="en-US" altLang="zh-CN" sz="2800" dirty="0">
                <a:solidFill>
                  <a:srgbClr val="FF3300"/>
                </a:solidFill>
              </a:rPr>
              <a:t>RC</a:t>
            </a:r>
            <a:r>
              <a:rPr lang="zh-CN" altLang="en-US" sz="2800" dirty="0">
                <a:solidFill>
                  <a:srgbClr val="FF3300"/>
                </a:solidFill>
              </a:rPr>
              <a:t>电路的上升时间为：</a:t>
            </a:r>
            <a:endParaRPr lang="zh-CN" altLang="en-US" sz="2800" dirty="0">
              <a:solidFill>
                <a:srgbClr val="FF3300"/>
              </a:solidFill>
            </a:endParaRPr>
          </a:p>
          <a:p>
            <a:pPr eaLnBrk="1" hangingPunct="1">
              <a:lnSpc>
                <a:spcPct val="80000"/>
              </a:lnSpc>
              <a:buNone/>
            </a:pPr>
            <a:r>
              <a:rPr lang="zh-CN" altLang="en-US" sz="2800" dirty="0">
                <a:solidFill>
                  <a:srgbClr val="FF3300"/>
                </a:solidFill>
              </a:rPr>
              <a:t>           </a:t>
            </a:r>
            <a:r>
              <a:rPr lang="en-US" altLang="zh-CN" sz="2800" dirty="0">
                <a:solidFill>
                  <a:srgbClr val="FF3300"/>
                </a:solidFill>
              </a:rPr>
              <a:t>t</a:t>
            </a:r>
            <a:r>
              <a:rPr lang="en-US" altLang="zh-CN" sz="2800" baseline="-25000" dirty="0">
                <a:solidFill>
                  <a:srgbClr val="FF3300"/>
                </a:solidFill>
              </a:rPr>
              <a:t>r</a:t>
            </a:r>
            <a:r>
              <a:rPr lang="en-US" altLang="zh-CN" sz="2800" dirty="0">
                <a:solidFill>
                  <a:srgbClr val="FF3300"/>
                </a:solidFill>
              </a:rPr>
              <a:t> = 1.1R</a:t>
            </a:r>
            <a:r>
              <a:rPr lang="en-US" altLang="zh-CN" sz="2800" baseline="-25000" dirty="0">
                <a:solidFill>
                  <a:srgbClr val="FF3300"/>
                </a:solidFill>
              </a:rPr>
              <a:t>square</a:t>
            </a:r>
            <a:r>
              <a:rPr lang="en-US" altLang="zh-CN" sz="2800" dirty="0">
                <a:solidFill>
                  <a:srgbClr val="FF3300"/>
                </a:solidFill>
              </a:rPr>
              <a:t>C</a:t>
            </a:r>
            <a:r>
              <a:rPr lang="en-US" altLang="zh-CN" sz="2800" baseline="-25000" dirty="0">
                <a:solidFill>
                  <a:srgbClr val="FF3300"/>
                </a:solidFill>
              </a:rPr>
              <a:t>square</a:t>
            </a:r>
            <a:r>
              <a:rPr lang="en-US" altLang="zh-CN" sz="2800" dirty="0">
                <a:solidFill>
                  <a:srgbClr val="FF3300"/>
                </a:solidFill>
              </a:rPr>
              <a:t> L</a:t>
            </a:r>
            <a:r>
              <a:rPr lang="en-US" altLang="zh-CN" sz="2800" baseline="30000" dirty="0">
                <a:solidFill>
                  <a:srgbClr val="FF3300"/>
                </a:solidFill>
              </a:rPr>
              <a:t>2</a:t>
            </a:r>
            <a:endParaRPr lang="en-US" altLang="zh-CN" sz="2800" baseline="30000" dirty="0">
              <a:solidFill>
                <a:srgbClr val="FF3300"/>
              </a:solidFill>
            </a:endParaRPr>
          </a:p>
          <a:p>
            <a:pPr eaLnBrk="1" hangingPunct="1">
              <a:lnSpc>
                <a:spcPct val="80000"/>
              </a:lnSpc>
              <a:buNone/>
            </a:pPr>
            <a:endParaRPr lang="en-US" altLang="zh-CN" sz="2800" dirty="0">
              <a:solidFill>
                <a:srgbClr val="FF3300"/>
              </a:solidFill>
            </a:endParaRPr>
          </a:p>
        </p:txBody>
      </p:sp>
      <p:sp>
        <p:nvSpPr>
          <p:cNvPr id="39940"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39941" name="Rectangle 2"/>
          <p:cNvSpPr>
            <a:spLocks noGrp="1" noRot="1"/>
          </p:cNvSpPr>
          <p:nvPr>
            <p:ph type="title"/>
          </p:nvPr>
        </p:nvSpPr>
        <p:spPr>
          <a:xfrm>
            <a:off x="304800" y="476250"/>
            <a:ext cx="8540750" cy="936625"/>
          </a:xfrm>
          <a:ln/>
        </p:spPr>
        <p:txBody>
          <a:bodyPr vert="horz" wrap="square" lIns="91440" tIns="45720" rIns="91440" bIns="45720" anchor="ctr" anchorCtr="0"/>
          <a:p>
            <a:pPr eaLnBrk="1" hangingPunct="1"/>
            <a:r>
              <a:rPr lang="en-US" altLang="zh-CN" dirty="0"/>
              <a:t>3.7 </a:t>
            </a:r>
            <a:r>
              <a:rPr lang="zh-CN" altLang="en-US" dirty="0"/>
              <a:t>Ｎ阱的</a:t>
            </a:r>
            <a:r>
              <a:rPr lang="en-US" altLang="zh-CN" dirty="0"/>
              <a:t>RC</a:t>
            </a:r>
            <a:r>
              <a:rPr lang="zh-CN" altLang="en-US" dirty="0"/>
              <a:t>延迟</a:t>
            </a:r>
            <a:endParaRPr lang="zh-CN" altLang="en-US" dirty="0"/>
          </a:p>
        </p:txBody>
      </p:sp>
      <p:sp>
        <p:nvSpPr>
          <p:cNvPr id="9" name="内容占位符 2"/>
          <p:cNvSpPr txBox="1"/>
          <p:nvPr/>
        </p:nvSpPr>
        <p:spPr bwMode="auto">
          <a:xfrm>
            <a:off x="279400" y="1412875"/>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en-US" altLang="zh-CN" sz="3200" b="1" i="0" u="none" strike="noStrike" kern="1200" cap="none" spc="0" normalizeH="0" baseline="0" noProof="0" dirty="0">
                <a:ln>
                  <a:noFill/>
                </a:ln>
                <a:solidFill>
                  <a:schemeClr val="tx2"/>
                </a:solidFill>
                <a:effectLst/>
                <a:uLnTx/>
                <a:uFillTx/>
                <a:latin typeface="+mn-lt"/>
                <a:ea typeface="+mn-ea"/>
                <a:cs typeface="+mn-cs"/>
              </a:rPr>
              <a:t>N</a:t>
            </a:r>
            <a:r>
              <a:rPr kumimoji="0" lang="zh-CN" altLang="en-US" sz="3200" b="1" i="0" u="none" strike="noStrike" kern="1200" cap="none" spc="0" normalizeH="0" baseline="0" noProof="0" dirty="0">
                <a:ln>
                  <a:noFill/>
                </a:ln>
                <a:solidFill>
                  <a:schemeClr val="tx2"/>
                </a:solidFill>
                <a:effectLst/>
                <a:uLnTx/>
                <a:uFillTx/>
                <a:latin typeface="+mn-lt"/>
                <a:ea typeface="+mn-ea"/>
                <a:cs typeface="+mn-cs"/>
              </a:rPr>
              <a:t>阱分布式</a:t>
            </a:r>
            <a:r>
              <a:rPr kumimoji="0" lang="en-US" altLang="zh-CN" sz="3200" b="1" i="0" u="none" strike="noStrike" kern="1200" cap="none" spc="0" normalizeH="0" baseline="0" noProof="0" dirty="0">
                <a:ln>
                  <a:noFill/>
                </a:ln>
                <a:solidFill>
                  <a:schemeClr val="tx2"/>
                </a:solidFill>
                <a:effectLst/>
                <a:uLnTx/>
                <a:uFillTx/>
                <a:latin typeface="+mn-lt"/>
                <a:ea typeface="+mn-ea"/>
                <a:cs typeface="+mn-cs"/>
              </a:rPr>
              <a:t>RC</a:t>
            </a:r>
            <a:r>
              <a:rPr kumimoji="0" lang="zh-CN" altLang="en-US" sz="3200" b="1" i="0" u="none" strike="noStrike" kern="1200" cap="none" spc="0" normalizeH="0" baseline="0" noProof="0" dirty="0">
                <a:ln>
                  <a:noFill/>
                </a:ln>
                <a:solidFill>
                  <a:schemeClr val="tx2"/>
                </a:solidFill>
                <a:effectLst/>
                <a:uLnTx/>
                <a:uFillTx/>
                <a:latin typeface="+mn-lt"/>
                <a:ea typeface="+mn-ea"/>
                <a:cs typeface="+mn-cs"/>
              </a:rPr>
              <a:t>延迟</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40963" name="Rectangle 2"/>
          <p:cNvSpPr>
            <a:spLocks noGrp="1" noRot="1"/>
          </p:cNvSpPr>
          <p:nvPr>
            <p:ph type="title"/>
          </p:nvPr>
        </p:nvSpPr>
        <p:spPr>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40964" name="Rectangle 3"/>
          <p:cNvSpPr>
            <a:spLocks noGrp="1" noRot="1"/>
          </p:cNvSpPr>
          <p:nvPr>
            <p:ph idx="1"/>
          </p:nvPr>
        </p:nvSpPr>
        <p:spPr>
          <a:ln/>
        </p:spPr>
        <p:txBody>
          <a:bodyPr vert="horz" wrap="square" lIns="91440" tIns="45720" rIns="91440" bIns="45720" anchor="t" anchorCtr="0"/>
          <a:p>
            <a:pPr eaLnBrk="1" hangingPunct="1">
              <a:lnSpc>
                <a:spcPct val="90000"/>
              </a:lnSpc>
            </a:pPr>
            <a:r>
              <a:rPr lang="en-US" altLang="zh-CN" b="1" dirty="0"/>
              <a:t>CMOS</a:t>
            </a:r>
            <a:r>
              <a:rPr lang="zh-CN" altLang="en-US" b="1" dirty="0"/>
              <a:t>工艺技术</a:t>
            </a:r>
            <a:r>
              <a:rPr lang="zh-CN" altLang="en-US" dirty="0"/>
              <a:t>是当代</a:t>
            </a:r>
            <a:r>
              <a:rPr lang="en-US" altLang="zh-CN" dirty="0"/>
              <a:t>VLSI</a:t>
            </a:r>
            <a:r>
              <a:rPr lang="zh-CN" altLang="en-US" dirty="0"/>
              <a:t>工艺的</a:t>
            </a:r>
            <a:r>
              <a:rPr lang="zh-CN" altLang="en-US" b="1" dirty="0"/>
              <a:t>主流工艺技术</a:t>
            </a:r>
            <a:r>
              <a:rPr lang="zh-CN" altLang="en-US" dirty="0"/>
              <a:t>。其</a:t>
            </a:r>
            <a:r>
              <a:rPr lang="zh-CN" altLang="en-US" b="1" dirty="0"/>
              <a:t>特点</a:t>
            </a:r>
            <a:r>
              <a:rPr lang="zh-CN" altLang="en-US" dirty="0"/>
              <a:t>是将</a:t>
            </a:r>
            <a:r>
              <a:rPr lang="en-US" altLang="zh-CN" dirty="0"/>
              <a:t>NMOS</a:t>
            </a:r>
            <a:r>
              <a:rPr lang="zh-CN" altLang="en-US" dirty="0"/>
              <a:t>器件与</a:t>
            </a:r>
            <a:r>
              <a:rPr lang="en-US" altLang="zh-CN" dirty="0"/>
              <a:t>PMOS</a:t>
            </a:r>
            <a:r>
              <a:rPr lang="zh-CN" altLang="en-US" dirty="0"/>
              <a:t>器件同时制作在同一硅衬底上。</a:t>
            </a:r>
            <a:endParaRPr lang="zh-CN" altLang="en-US" dirty="0"/>
          </a:p>
          <a:p>
            <a:pPr eaLnBrk="1" hangingPunct="1">
              <a:lnSpc>
                <a:spcPct val="90000"/>
              </a:lnSpc>
            </a:pPr>
            <a:r>
              <a:rPr lang="zh-CN" altLang="en-US" dirty="0"/>
              <a:t> </a:t>
            </a:r>
            <a:r>
              <a:rPr lang="en-US" altLang="zh-CN" b="1" dirty="0"/>
              <a:t>CMOS</a:t>
            </a:r>
            <a:r>
              <a:rPr lang="zh-CN" altLang="en-US" b="1" dirty="0"/>
              <a:t>工艺技术</a:t>
            </a:r>
            <a:r>
              <a:rPr lang="zh-CN" altLang="en-US" dirty="0"/>
              <a:t>一般可分为</a:t>
            </a:r>
            <a:r>
              <a:rPr lang="zh-CN" altLang="en-US" b="1" dirty="0"/>
              <a:t>三类</a:t>
            </a:r>
            <a:r>
              <a:rPr lang="zh-CN" altLang="en-US" dirty="0"/>
              <a:t>，即</a:t>
            </a:r>
            <a:endParaRPr lang="zh-CN" altLang="en-US" dirty="0"/>
          </a:p>
          <a:p>
            <a:pPr eaLnBrk="1" hangingPunct="1">
              <a:lnSpc>
                <a:spcPct val="90000"/>
              </a:lnSpc>
              <a:buNone/>
            </a:pPr>
            <a:r>
              <a:rPr lang="zh-CN" altLang="en-US" dirty="0"/>
              <a:t>         </a:t>
            </a:r>
            <a:r>
              <a:rPr lang="en-US" altLang="zh-CN" dirty="0"/>
              <a:t>P</a:t>
            </a:r>
            <a:r>
              <a:rPr lang="zh-CN" altLang="en-US" dirty="0"/>
              <a:t>阱</a:t>
            </a:r>
            <a:r>
              <a:rPr lang="en-US" altLang="zh-CN" dirty="0"/>
              <a:t>CMOS</a:t>
            </a:r>
            <a:r>
              <a:rPr lang="zh-CN" altLang="en-US" dirty="0"/>
              <a:t>工艺</a:t>
            </a:r>
            <a:endParaRPr lang="zh-CN" altLang="en-US" dirty="0"/>
          </a:p>
          <a:p>
            <a:pPr eaLnBrk="1" hangingPunct="1">
              <a:lnSpc>
                <a:spcPct val="90000"/>
              </a:lnSpc>
              <a:buNone/>
            </a:pPr>
            <a:r>
              <a:rPr lang="zh-CN" altLang="en-US" dirty="0"/>
              <a:t>         </a:t>
            </a:r>
            <a:r>
              <a:rPr lang="en-US" altLang="zh-CN" dirty="0"/>
              <a:t>N</a:t>
            </a:r>
            <a:r>
              <a:rPr lang="zh-CN" altLang="en-US" dirty="0"/>
              <a:t>阱</a:t>
            </a:r>
            <a:r>
              <a:rPr lang="en-US" altLang="zh-CN" dirty="0"/>
              <a:t>CMOS</a:t>
            </a:r>
            <a:r>
              <a:rPr lang="zh-CN" altLang="en-US" dirty="0"/>
              <a:t>工艺</a:t>
            </a:r>
            <a:endParaRPr lang="zh-CN" altLang="en-US" dirty="0"/>
          </a:p>
          <a:p>
            <a:pPr eaLnBrk="1" hangingPunct="1">
              <a:lnSpc>
                <a:spcPct val="90000"/>
              </a:lnSpc>
              <a:buNone/>
            </a:pPr>
            <a:r>
              <a:rPr lang="zh-CN" altLang="en-US" dirty="0"/>
              <a:t>         双阱</a:t>
            </a:r>
            <a:r>
              <a:rPr lang="en-US" altLang="zh-CN" dirty="0"/>
              <a:t>CMOS</a:t>
            </a:r>
            <a:r>
              <a:rPr lang="zh-CN" altLang="en-US" dirty="0"/>
              <a:t>工艺</a:t>
            </a:r>
            <a:endParaRPr lang="zh-CN" altLang="en-US" dirty="0"/>
          </a:p>
        </p:txBody>
      </p:sp>
      <p:sp>
        <p:nvSpPr>
          <p:cNvPr id="40965"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43011" name="Rectangle 3"/>
          <p:cNvSpPr>
            <a:spLocks noGrp="1" noRot="1"/>
          </p:cNvSpPr>
          <p:nvPr>
            <p:ph idx="1"/>
          </p:nvPr>
        </p:nvSpPr>
        <p:spPr>
          <a:xfrm>
            <a:off x="990600" y="2347913"/>
            <a:ext cx="7162800" cy="4510087"/>
          </a:xfrm>
          <a:ln/>
        </p:spPr>
        <p:txBody>
          <a:bodyPr vert="horz" wrap="square" lIns="91440" tIns="45720" rIns="91440" bIns="45720" anchor="t" anchorCtr="0"/>
          <a:p>
            <a:pPr eaLnBrk="1" hangingPunct="1">
              <a:buNone/>
            </a:pPr>
            <a:r>
              <a:rPr lang="en-US" altLang="zh-CN" dirty="0"/>
              <a:t>             </a:t>
            </a:r>
            <a:r>
              <a:rPr lang="en-US" altLang="zh-CN" b="1" dirty="0">
                <a:latin typeface="华文新魏" panose="02010800040101010101" pitchFamily="2" charset="-122"/>
                <a:ea typeface="华文新魏" panose="02010800040101010101" pitchFamily="2" charset="-122"/>
              </a:rPr>
              <a:t>P</a:t>
            </a:r>
            <a:r>
              <a:rPr lang="zh-CN" altLang="en-US" b="1" dirty="0">
                <a:latin typeface="华文新魏" panose="02010800040101010101" pitchFamily="2" charset="-122"/>
                <a:ea typeface="华文新魏" panose="02010800040101010101" pitchFamily="2" charset="-122"/>
              </a:rPr>
              <a:t>阱</a:t>
            </a:r>
            <a:r>
              <a:rPr lang="en-US" altLang="zh-CN" b="1" dirty="0">
                <a:latin typeface="华文新魏" panose="02010800040101010101" pitchFamily="2" charset="-122"/>
                <a:ea typeface="华文新魏" panose="02010800040101010101" pitchFamily="2" charset="-122"/>
              </a:rPr>
              <a:t>CMOS</a:t>
            </a:r>
            <a:r>
              <a:rPr lang="zh-CN" altLang="en-US" b="1" dirty="0">
                <a:latin typeface="华文新魏" panose="02010800040101010101" pitchFamily="2" charset="-122"/>
                <a:ea typeface="华文新魏" panose="02010800040101010101" pitchFamily="2" charset="-122"/>
              </a:rPr>
              <a:t>工艺</a:t>
            </a:r>
            <a:r>
              <a:rPr lang="zh-CN" altLang="en-US" dirty="0"/>
              <a:t>以</a:t>
            </a:r>
            <a:r>
              <a:rPr lang="en-US" altLang="zh-CN" dirty="0"/>
              <a:t>N</a:t>
            </a:r>
            <a:r>
              <a:rPr lang="zh-CN" altLang="en-US" dirty="0"/>
              <a:t>型单晶硅为衬底，在其上制作</a:t>
            </a:r>
            <a:r>
              <a:rPr lang="en-US" altLang="zh-CN" dirty="0"/>
              <a:t>P</a:t>
            </a:r>
            <a:r>
              <a:rPr lang="zh-CN" altLang="en-US" dirty="0"/>
              <a:t>阱。</a:t>
            </a:r>
            <a:r>
              <a:rPr lang="en-US" altLang="zh-CN" dirty="0"/>
              <a:t>NMOS</a:t>
            </a:r>
            <a:r>
              <a:rPr lang="zh-CN" altLang="en-US" dirty="0"/>
              <a:t>管做在</a:t>
            </a:r>
            <a:r>
              <a:rPr lang="en-US" altLang="zh-CN" dirty="0"/>
              <a:t>P</a:t>
            </a:r>
            <a:r>
              <a:rPr lang="zh-CN" altLang="en-US" dirty="0"/>
              <a:t>阱内，</a:t>
            </a:r>
            <a:r>
              <a:rPr lang="en-US" altLang="zh-CN" dirty="0"/>
              <a:t>PMOS</a:t>
            </a:r>
            <a:r>
              <a:rPr lang="zh-CN" altLang="en-US" dirty="0"/>
              <a:t>管做在</a:t>
            </a:r>
            <a:r>
              <a:rPr lang="en-US" altLang="zh-CN" dirty="0"/>
              <a:t>N</a:t>
            </a:r>
            <a:r>
              <a:rPr lang="zh-CN" altLang="en-US" dirty="0"/>
              <a:t>型衬底上。</a:t>
            </a:r>
            <a:r>
              <a:rPr lang="en-US" altLang="zh-CN" dirty="0"/>
              <a:t>P</a:t>
            </a:r>
            <a:r>
              <a:rPr lang="zh-CN" altLang="en-US" dirty="0"/>
              <a:t>阱工艺包括用</a:t>
            </a:r>
            <a:r>
              <a:rPr lang="zh-CN" altLang="en-US" dirty="0">
                <a:ea typeface="华文新魏" panose="02010800040101010101" pitchFamily="2" charset="-122"/>
              </a:rPr>
              <a:t>离子注入或扩散的方法</a:t>
            </a:r>
            <a:r>
              <a:rPr lang="zh-CN" altLang="en-US" dirty="0"/>
              <a:t>在</a:t>
            </a:r>
            <a:r>
              <a:rPr lang="en-US" altLang="zh-CN" dirty="0"/>
              <a:t>N</a:t>
            </a:r>
            <a:r>
              <a:rPr lang="zh-CN" altLang="en-US" dirty="0"/>
              <a:t>型衬底中掺进浓度足以中和</a:t>
            </a:r>
            <a:r>
              <a:rPr lang="en-US" altLang="zh-CN" dirty="0"/>
              <a:t>N</a:t>
            </a:r>
            <a:r>
              <a:rPr lang="zh-CN" altLang="en-US" dirty="0"/>
              <a:t>型衬底并使其呈</a:t>
            </a:r>
            <a:r>
              <a:rPr lang="en-US" altLang="zh-CN" dirty="0"/>
              <a:t>P</a:t>
            </a:r>
            <a:r>
              <a:rPr lang="zh-CN" altLang="en-US" dirty="0"/>
              <a:t>型特性的</a:t>
            </a:r>
            <a:r>
              <a:rPr lang="en-US" altLang="zh-CN" dirty="0"/>
              <a:t>P</a:t>
            </a:r>
            <a:r>
              <a:rPr lang="zh-CN" altLang="en-US" dirty="0"/>
              <a:t>型杂质，以保证</a:t>
            </a:r>
            <a:r>
              <a:rPr lang="en-US" altLang="zh-CN" dirty="0"/>
              <a:t>P</a:t>
            </a:r>
            <a:r>
              <a:rPr lang="zh-CN" altLang="en-US" dirty="0"/>
              <a:t>沟道器件的正常特性。</a:t>
            </a:r>
            <a:endParaRPr lang="zh-CN" altLang="en-US" dirty="0"/>
          </a:p>
        </p:txBody>
      </p:sp>
      <p:sp>
        <p:nvSpPr>
          <p:cNvPr id="43012"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43013" name="Rectangle 2"/>
          <p:cNvSpPr>
            <a:spLocks noGrp="1" noRot="1"/>
          </p:cNvSpPr>
          <p:nvPr>
            <p:ph type="title"/>
          </p:nvPr>
        </p:nvSpPr>
        <p:spPr>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8" name="内容占位符 2"/>
          <p:cNvSpPr txBox="1"/>
          <p:nvPr/>
        </p:nvSpPr>
        <p:spPr bwMode="auto">
          <a:xfrm>
            <a:off x="900113" y="1816100"/>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P</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阱</a:t>
            </a: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CMOS</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工艺</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ransition spd="med">
    <p:random/>
    <p:sndAc>
      <p:stSnd>
        <p:snd r:embed="rId1" name="chimes.wav"/>
      </p:stSnd>
    </p:sndAc>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44035" name="Rectangle 3"/>
          <p:cNvSpPr>
            <a:spLocks noGrp="1" noRot="1"/>
          </p:cNvSpPr>
          <p:nvPr>
            <p:ph idx="1"/>
          </p:nvPr>
        </p:nvSpPr>
        <p:spPr>
          <a:xfrm>
            <a:off x="685800" y="1828800"/>
            <a:ext cx="7162800" cy="4343400"/>
          </a:xfrm>
          <a:ln/>
        </p:spPr>
        <p:txBody>
          <a:bodyPr vert="horz" wrap="square" lIns="91440" tIns="45720" rIns="91440" bIns="45720" anchor="t" anchorCtr="0"/>
          <a:p>
            <a:pPr eaLnBrk="1" hangingPunct="1">
              <a:buNone/>
            </a:pPr>
            <a:r>
              <a:rPr lang="en-US" altLang="zh-CN" b="1" dirty="0">
                <a:latin typeface="华文新魏" panose="02010800040101010101" pitchFamily="2" charset="-122"/>
                <a:ea typeface="华文新魏" panose="02010800040101010101" pitchFamily="2" charset="-122"/>
              </a:rPr>
              <a:t>           P</a:t>
            </a:r>
            <a:r>
              <a:rPr lang="zh-CN" altLang="en-US" b="1" dirty="0">
                <a:latin typeface="华文新魏" panose="02010800040101010101" pitchFamily="2" charset="-122"/>
                <a:ea typeface="华文新魏" panose="02010800040101010101" pitchFamily="2" charset="-122"/>
              </a:rPr>
              <a:t>阱杂质浓度</a:t>
            </a:r>
            <a:r>
              <a:rPr lang="zh-CN" altLang="en-US" dirty="0"/>
              <a:t>的典型值要比</a:t>
            </a:r>
            <a:r>
              <a:rPr lang="en-US" altLang="zh-CN" dirty="0"/>
              <a:t>N</a:t>
            </a:r>
            <a:r>
              <a:rPr lang="zh-CN" altLang="en-US" dirty="0"/>
              <a:t>型衬底中的高</a:t>
            </a:r>
            <a:r>
              <a:rPr lang="en-US" altLang="zh-CN" dirty="0"/>
              <a:t>5~10</a:t>
            </a:r>
            <a:r>
              <a:rPr lang="zh-CN" altLang="en-US" dirty="0"/>
              <a:t>倍才能保证器件性能。然而</a:t>
            </a:r>
            <a:r>
              <a:rPr lang="en-US" altLang="zh-CN" dirty="0"/>
              <a:t>P</a:t>
            </a:r>
            <a:r>
              <a:rPr lang="zh-CN" altLang="en-US" dirty="0"/>
              <a:t>阱的</a:t>
            </a:r>
            <a:r>
              <a:rPr lang="zh-CN" altLang="en-US" b="1" dirty="0">
                <a:ea typeface="华文新魏" panose="02010800040101010101" pitchFamily="2" charset="-122"/>
              </a:rPr>
              <a:t>过度掺杂</a:t>
            </a:r>
            <a:r>
              <a:rPr lang="zh-CN" altLang="en-US" dirty="0"/>
              <a:t>会对</a:t>
            </a:r>
            <a:r>
              <a:rPr lang="en-US" altLang="zh-CN" dirty="0"/>
              <a:t>N</a:t>
            </a:r>
            <a:r>
              <a:rPr lang="zh-CN" altLang="en-US" dirty="0"/>
              <a:t>沟道晶体管产生有害的影响，如提高了背栅偏置的灵敏度，增加了源极和漏极对</a:t>
            </a:r>
            <a:r>
              <a:rPr lang="en-US" altLang="zh-CN" dirty="0"/>
              <a:t>P</a:t>
            </a:r>
            <a:r>
              <a:rPr lang="zh-CN" altLang="en-US" dirty="0"/>
              <a:t>阱的电容等</a:t>
            </a:r>
            <a:r>
              <a:rPr lang="zh-CN" altLang="en-US" dirty="0">
                <a:solidFill>
                  <a:srgbClr val="000000"/>
                </a:solidFill>
              </a:rPr>
              <a:t>。</a:t>
            </a:r>
            <a:endParaRPr lang="zh-CN" altLang="en-US" dirty="0"/>
          </a:p>
          <a:p>
            <a:pPr eaLnBrk="1" hangingPunct="1">
              <a:buNone/>
            </a:pPr>
            <a:endParaRPr lang="en-US" altLang="zh-CN" dirty="0"/>
          </a:p>
        </p:txBody>
      </p:sp>
      <p:sp>
        <p:nvSpPr>
          <p:cNvPr id="44036"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44037" name="Rectangle 2"/>
          <p:cNvSpPr>
            <a:spLocks noGrp="1" noRot="1"/>
          </p:cNvSpPr>
          <p:nvPr>
            <p:ph type="title"/>
          </p:nvPr>
        </p:nvSpPr>
        <p:spPr>
          <a:xfrm>
            <a:off x="395288" y="260350"/>
            <a:ext cx="8540750" cy="1143000"/>
          </a:xfrm>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9" name="内容占位符 2"/>
          <p:cNvSpPr txBox="1"/>
          <p:nvPr/>
        </p:nvSpPr>
        <p:spPr bwMode="auto">
          <a:xfrm>
            <a:off x="993775" y="1390650"/>
            <a:ext cx="85407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P</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阱</a:t>
            </a: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CMOS</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工艺</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45059" name="Rectangle 3"/>
          <p:cNvSpPr>
            <a:spLocks noGrp="1" noRot="1"/>
          </p:cNvSpPr>
          <p:nvPr>
            <p:ph idx="1"/>
          </p:nvPr>
        </p:nvSpPr>
        <p:spPr>
          <a:xfrm>
            <a:off x="838200" y="1676400"/>
            <a:ext cx="7620000" cy="4586288"/>
          </a:xfrm>
          <a:ln/>
        </p:spPr>
        <p:txBody>
          <a:bodyPr vert="horz" wrap="square" lIns="91440" tIns="45720" rIns="91440" bIns="45720" anchor="t" anchorCtr="0"/>
          <a:p>
            <a:pPr eaLnBrk="1" hangingPunct="1">
              <a:buNone/>
            </a:pPr>
            <a:r>
              <a:rPr lang="en-US" altLang="zh-CN" sz="2800" b="1" dirty="0">
                <a:latin typeface="宋体" panose="02010600030101010101" pitchFamily="2" charset="-122"/>
              </a:rPr>
              <a:t>    </a:t>
            </a:r>
            <a:r>
              <a:rPr lang="zh-CN" altLang="en-US" sz="2400" dirty="0">
                <a:latin typeface="宋体" panose="02010600030101010101" pitchFamily="2" charset="-122"/>
              </a:rPr>
              <a:t>电连接时，</a:t>
            </a:r>
            <a:r>
              <a:rPr lang="en-US" altLang="zh-CN" sz="2400" dirty="0">
                <a:latin typeface="宋体" panose="02010600030101010101" pitchFamily="2" charset="-122"/>
              </a:rPr>
              <a:t>P</a:t>
            </a:r>
            <a:r>
              <a:rPr lang="zh-CN" altLang="en-US" sz="2400" dirty="0">
                <a:latin typeface="宋体" panose="02010600030101010101" pitchFamily="2" charset="-122"/>
              </a:rPr>
              <a:t>阱接最负电位，</a:t>
            </a:r>
            <a:r>
              <a:rPr lang="en-US" altLang="zh-CN" sz="2400" dirty="0">
                <a:latin typeface="宋体" panose="02010600030101010101" pitchFamily="2" charset="-122"/>
              </a:rPr>
              <a:t>N</a:t>
            </a:r>
            <a:r>
              <a:rPr lang="zh-CN" altLang="en-US" sz="2400" dirty="0">
                <a:latin typeface="宋体" panose="02010600030101010101" pitchFamily="2" charset="-122"/>
              </a:rPr>
              <a:t>衬底接最正电位，通过反向偏置的</a:t>
            </a:r>
            <a:r>
              <a:rPr lang="en-US" altLang="zh-CN" sz="2400" dirty="0">
                <a:latin typeface="宋体" panose="02010600030101010101" pitchFamily="2" charset="-122"/>
              </a:rPr>
              <a:t>PN</a:t>
            </a:r>
            <a:r>
              <a:rPr lang="zh-CN" altLang="en-US" sz="2400" dirty="0">
                <a:latin typeface="宋体" panose="02010600030101010101" pitchFamily="2" charset="-122"/>
              </a:rPr>
              <a:t>结实现</a:t>
            </a:r>
            <a:r>
              <a:rPr lang="en-US" altLang="zh-CN" sz="2400" dirty="0">
                <a:latin typeface="宋体" panose="02010600030101010101" pitchFamily="2" charset="-122"/>
              </a:rPr>
              <a:t>PMOS</a:t>
            </a:r>
            <a:r>
              <a:rPr lang="zh-CN" altLang="en-US" sz="2400" dirty="0">
                <a:latin typeface="宋体" panose="02010600030101010101" pitchFamily="2" charset="-122"/>
              </a:rPr>
              <a:t>器件和</a:t>
            </a:r>
            <a:r>
              <a:rPr lang="en-US" altLang="zh-CN" sz="2400" dirty="0">
                <a:latin typeface="宋体" panose="02010600030101010101" pitchFamily="2" charset="-122"/>
              </a:rPr>
              <a:t>NMOS</a:t>
            </a:r>
            <a:r>
              <a:rPr lang="zh-CN" altLang="en-US" sz="2400" dirty="0">
                <a:latin typeface="宋体" panose="02010600030101010101" pitchFamily="2" charset="-122"/>
              </a:rPr>
              <a:t>器件之间的</a:t>
            </a:r>
            <a:r>
              <a:rPr lang="zh-CN" altLang="en-US" sz="2400" b="1" dirty="0">
                <a:latin typeface="华文新魏" panose="02010800040101010101" pitchFamily="2" charset="-122"/>
                <a:ea typeface="华文新魏" panose="02010800040101010101" pitchFamily="2" charset="-122"/>
              </a:rPr>
              <a:t>相互隔离</a:t>
            </a:r>
            <a:r>
              <a:rPr lang="zh-CN" altLang="en-US" sz="2400" dirty="0">
                <a:latin typeface="宋体" panose="02010600030101010101" pitchFamily="2" charset="-122"/>
              </a:rPr>
              <a:t>。</a:t>
            </a:r>
            <a:r>
              <a:rPr lang="en-US" altLang="zh-CN" sz="2400" b="1" dirty="0">
                <a:latin typeface="华文新魏" panose="02010800040101010101" pitchFamily="2" charset="-122"/>
                <a:ea typeface="华文新魏" panose="02010800040101010101" pitchFamily="2" charset="-122"/>
              </a:rPr>
              <a:t>P</a:t>
            </a:r>
            <a:r>
              <a:rPr lang="zh-CN" altLang="en-US" sz="2400" b="1" dirty="0">
                <a:latin typeface="华文新魏" panose="02010800040101010101" pitchFamily="2" charset="-122"/>
                <a:ea typeface="华文新魏" panose="02010800040101010101" pitchFamily="2" charset="-122"/>
              </a:rPr>
              <a:t>阱</a:t>
            </a:r>
            <a:r>
              <a:rPr lang="en-US" altLang="zh-CN" sz="2400" b="1" dirty="0">
                <a:latin typeface="华文新魏" panose="02010800040101010101" pitchFamily="2" charset="-122"/>
                <a:ea typeface="华文新魏" panose="02010800040101010101" pitchFamily="2" charset="-122"/>
              </a:rPr>
              <a:t>CMOS</a:t>
            </a:r>
            <a:r>
              <a:rPr lang="zh-CN" altLang="en-US" sz="2400" b="1" dirty="0">
                <a:latin typeface="华文新魏" panose="02010800040101010101" pitchFamily="2" charset="-122"/>
                <a:ea typeface="华文新魏" panose="02010800040101010101" pitchFamily="2" charset="-122"/>
              </a:rPr>
              <a:t>芯片剖面示意图</a:t>
            </a:r>
            <a:r>
              <a:rPr lang="zh-CN" altLang="en-US" sz="2400" dirty="0">
                <a:latin typeface="宋体" panose="02010600030101010101" pitchFamily="2" charset="-122"/>
              </a:rPr>
              <a:t>见下图。 </a:t>
            </a:r>
            <a:endParaRPr lang="zh-CN" altLang="en-US" sz="2400" dirty="0">
              <a:latin typeface="宋体" panose="02010600030101010101" pitchFamily="2" charset="-122"/>
            </a:endParaRPr>
          </a:p>
        </p:txBody>
      </p:sp>
      <p:sp>
        <p:nvSpPr>
          <p:cNvPr id="45060" name="Rectangle 4"/>
          <p:cNvSpPr/>
          <p:nvPr/>
        </p:nvSpPr>
        <p:spPr>
          <a:xfrm>
            <a:off x="2933700" y="2481263"/>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b="1" dirty="0"/>
          </a:p>
        </p:txBody>
      </p:sp>
      <p:graphicFrame>
        <p:nvGraphicFramePr>
          <p:cNvPr id="45061" name="Object 5"/>
          <p:cNvGraphicFramePr>
            <a:graphicFrameLocks noChangeAspect="1"/>
          </p:cNvGraphicFramePr>
          <p:nvPr/>
        </p:nvGraphicFramePr>
        <p:xfrm>
          <a:off x="2057400" y="3048000"/>
          <a:ext cx="5562600" cy="3217863"/>
        </p:xfrm>
        <a:graphic>
          <a:graphicData uri="http://schemas.openxmlformats.org/presentationml/2006/ole">
            <mc:AlternateContent xmlns:mc="http://schemas.openxmlformats.org/markup-compatibility/2006">
              <mc:Choice xmlns:v="urn:schemas-microsoft-com:vml" Requires="v">
                <p:oleObj spid="_x0000_s3080" name="" r:id="rId1" imgW="3894455" imgH="2258060" progId="Visio.Drawing.11">
                  <p:embed/>
                </p:oleObj>
              </mc:Choice>
              <mc:Fallback>
                <p:oleObj name="" r:id="rId1" imgW="3894455" imgH="2258060" progId="Visio.Drawing.11">
                  <p:embed/>
                  <p:pic>
                    <p:nvPicPr>
                      <p:cNvPr id="0" name="图片 3079"/>
                      <p:cNvPicPr/>
                      <p:nvPr/>
                    </p:nvPicPr>
                    <p:blipFill>
                      <a:blip r:embed="rId2"/>
                      <a:stretch>
                        <a:fillRect/>
                      </a:stretch>
                    </p:blipFill>
                    <p:spPr>
                      <a:xfrm>
                        <a:off x="2057400" y="3048000"/>
                        <a:ext cx="5562600" cy="3217863"/>
                      </a:xfrm>
                      <a:prstGeom prst="rect">
                        <a:avLst/>
                      </a:prstGeom>
                      <a:solidFill>
                        <a:schemeClr val="tx1"/>
                      </a:solidFill>
                      <a:ln w="38100">
                        <a:noFill/>
                        <a:miter/>
                      </a:ln>
                    </p:spPr>
                  </p:pic>
                </p:oleObj>
              </mc:Fallback>
            </mc:AlternateContent>
          </a:graphicData>
        </a:graphic>
      </p:graphicFrame>
      <p:sp>
        <p:nvSpPr>
          <p:cNvPr id="45062"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45063" name="Rectangle 2"/>
          <p:cNvSpPr>
            <a:spLocks noGrp="1" noRot="1"/>
          </p:cNvSpPr>
          <p:nvPr>
            <p:ph type="title"/>
          </p:nvPr>
        </p:nvSpPr>
        <p:spPr>
          <a:xfrm>
            <a:off x="395288" y="42863"/>
            <a:ext cx="8540750" cy="1143000"/>
          </a:xfrm>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13" name="内容占位符 2"/>
          <p:cNvSpPr txBox="1"/>
          <p:nvPr/>
        </p:nvSpPr>
        <p:spPr bwMode="auto">
          <a:xfrm>
            <a:off x="993775" y="1173163"/>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P</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阱</a:t>
            </a: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CMOS</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工艺</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ransition spd="med">
    <p:random/>
    <p:sndAc>
      <p:stSnd>
        <p:snd r:embed="rId3" name="chimes.wav"/>
      </p:stSnd>
    </p:sndAc>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46083" name="Rectangle 3"/>
          <p:cNvSpPr>
            <a:spLocks noGrp="1" noRot="1"/>
          </p:cNvSpPr>
          <p:nvPr>
            <p:ph idx="1"/>
          </p:nvPr>
        </p:nvSpPr>
        <p:spPr>
          <a:xfrm>
            <a:off x="914400" y="1600200"/>
            <a:ext cx="7086600" cy="4114800"/>
          </a:xfrm>
          <a:ln/>
        </p:spPr>
        <p:txBody>
          <a:bodyPr vert="horz" wrap="square" lIns="91440" tIns="45720" rIns="91440" bIns="45720" anchor="t" anchorCtr="0"/>
          <a:p>
            <a:pPr eaLnBrk="1" hangingPunct="1">
              <a:buNone/>
            </a:pPr>
            <a:r>
              <a:rPr lang="en-US" altLang="zh-CN" sz="2800" dirty="0"/>
              <a:t>           </a:t>
            </a:r>
            <a:r>
              <a:rPr lang="en-US" altLang="zh-CN" b="1" dirty="0">
                <a:latin typeface="华文新魏" panose="02010800040101010101" pitchFamily="2" charset="-122"/>
                <a:ea typeface="华文新魏" panose="02010800040101010101" pitchFamily="2" charset="-122"/>
              </a:rPr>
              <a:t>N</a:t>
            </a:r>
            <a:r>
              <a:rPr lang="zh-CN" altLang="en-US" b="1" dirty="0">
                <a:latin typeface="华文新魏" panose="02010800040101010101" pitchFamily="2" charset="-122"/>
                <a:ea typeface="华文新魏" panose="02010800040101010101" pitchFamily="2" charset="-122"/>
              </a:rPr>
              <a:t>阱</a:t>
            </a:r>
            <a:r>
              <a:rPr lang="en-US" altLang="zh-CN" b="1" dirty="0">
                <a:latin typeface="华文新魏" panose="02010800040101010101" pitchFamily="2" charset="-122"/>
                <a:ea typeface="华文新魏" panose="02010800040101010101" pitchFamily="2" charset="-122"/>
              </a:rPr>
              <a:t>CMOS</a:t>
            </a:r>
            <a:r>
              <a:rPr lang="zh-CN" altLang="en-US" b="1" dirty="0">
                <a:latin typeface="华文新魏" panose="02010800040101010101" pitchFamily="2" charset="-122"/>
                <a:ea typeface="华文新魏" panose="02010800040101010101" pitchFamily="2" charset="-122"/>
              </a:rPr>
              <a:t>正好和</a:t>
            </a:r>
            <a:r>
              <a:rPr lang="en-US" altLang="zh-CN" b="1" dirty="0">
                <a:latin typeface="华文新魏" panose="02010800040101010101" pitchFamily="2" charset="-122"/>
                <a:ea typeface="华文新魏" panose="02010800040101010101" pitchFamily="2" charset="-122"/>
              </a:rPr>
              <a:t>P</a:t>
            </a:r>
            <a:r>
              <a:rPr lang="zh-CN" altLang="en-US" b="1" dirty="0">
                <a:latin typeface="华文新魏" panose="02010800040101010101" pitchFamily="2" charset="-122"/>
                <a:ea typeface="华文新魏" panose="02010800040101010101" pitchFamily="2" charset="-122"/>
              </a:rPr>
              <a:t>阱</a:t>
            </a:r>
            <a:r>
              <a:rPr lang="en-US" altLang="zh-CN" b="1" dirty="0">
                <a:latin typeface="华文新魏" panose="02010800040101010101" pitchFamily="2" charset="-122"/>
                <a:ea typeface="华文新魏" panose="02010800040101010101" pitchFamily="2" charset="-122"/>
              </a:rPr>
              <a:t>CMOS</a:t>
            </a:r>
            <a:r>
              <a:rPr lang="zh-CN" altLang="en-US" b="1" dirty="0">
                <a:latin typeface="华文新魏" panose="02010800040101010101" pitchFamily="2" charset="-122"/>
                <a:ea typeface="华文新魏" panose="02010800040101010101" pitchFamily="2" charset="-122"/>
              </a:rPr>
              <a:t>工艺相反</a:t>
            </a:r>
            <a:r>
              <a:rPr lang="zh-CN" altLang="en-US" dirty="0">
                <a:solidFill>
                  <a:srgbClr val="000000"/>
                </a:solidFill>
              </a:rPr>
              <a:t>，</a:t>
            </a:r>
            <a:r>
              <a:rPr lang="zh-CN" altLang="en-US" dirty="0"/>
              <a:t>它是在</a:t>
            </a:r>
            <a:r>
              <a:rPr lang="en-US" altLang="zh-CN" dirty="0"/>
              <a:t>P</a:t>
            </a:r>
            <a:r>
              <a:rPr lang="zh-CN" altLang="en-US" dirty="0"/>
              <a:t>型衬底上形成</a:t>
            </a:r>
            <a:r>
              <a:rPr lang="en-US" altLang="zh-CN" dirty="0"/>
              <a:t>N</a:t>
            </a:r>
            <a:r>
              <a:rPr lang="zh-CN" altLang="en-US" dirty="0"/>
              <a:t>阱。因为</a:t>
            </a:r>
            <a:r>
              <a:rPr lang="en-US" altLang="zh-CN" dirty="0"/>
              <a:t>N</a:t>
            </a:r>
            <a:r>
              <a:rPr lang="zh-CN" altLang="en-US" dirty="0"/>
              <a:t>沟道器件是在</a:t>
            </a:r>
            <a:r>
              <a:rPr lang="en-US" altLang="zh-CN" dirty="0"/>
              <a:t>P</a:t>
            </a:r>
            <a:r>
              <a:rPr lang="zh-CN" altLang="en-US" dirty="0"/>
              <a:t>型衬底上制成的，</a:t>
            </a:r>
            <a:r>
              <a:rPr lang="zh-CN" altLang="en-US" b="1" dirty="0">
                <a:latin typeface="华文新魏" panose="02010800040101010101" pitchFamily="2" charset="-122"/>
                <a:ea typeface="华文新魏" panose="02010800040101010101" pitchFamily="2" charset="-122"/>
              </a:rPr>
              <a:t>这种方法与标准的</a:t>
            </a:r>
            <a:r>
              <a:rPr lang="en-US" altLang="zh-CN" b="1" dirty="0">
                <a:latin typeface="华文新魏" panose="02010800040101010101" pitchFamily="2" charset="-122"/>
                <a:ea typeface="华文新魏" panose="02010800040101010101" pitchFamily="2" charset="-122"/>
              </a:rPr>
              <a:t>N</a:t>
            </a:r>
            <a:r>
              <a:rPr lang="zh-CN" altLang="en-US" b="1" dirty="0">
                <a:latin typeface="华文新魏" panose="02010800040101010101" pitchFamily="2" charset="-122"/>
                <a:ea typeface="华文新魏" panose="02010800040101010101" pitchFamily="2" charset="-122"/>
              </a:rPr>
              <a:t>沟道</a:t>
            </a:r>
            <a:r>
              <a:rPr lang="en-US" altLang="zh-CN" b="1" dirty="0">
                <a:latin typeface="华文新魏" panose="02010800040101010101" pitchFamily="2" charset="-122"/>
                <a:ea typeface="华文新魏" panose="02010800040101010101" pitchFamily="2" charset="-122"/>
              </a:rPr>
              <a:t>MOS(NMOS)</a:t>
            </a:r>
            <a:r>
              <a:rPr lang="zh-CN" altLang="en-US" b="1" dirty="0">
                <a:latin typeface="华文新魏" panose="02010800040101010101" pitchFamily="2" charset="-122"/>
                <a:ea typeface="华文新魏" panose="02010800040101010101" pitchFamily="2" charset="-122"/>
              </a:rPr>
              <a:t>的工艺是兼容的。</a:t>
            </a:r>
            <a:r>
              <a:rPr lang="zh-CN" altLang="en-US" dirty="0"/>
              <a:t>在这种情况下，</a:t>
            </a:r>
            <a:r>
              <a:rPr lang="en-US" altLang="zh-CN" b="1" dirty="0">
                <a:latin typeface="华文新魏" panose="02010800040101010101" pitchFamily="2" charset="-122"/>
                <a:ea typeface="华文新魏" panose="02010800040101010101" pitchFamily="2" charset="-122"/>
              </a:rPr>
              <a:t>N</a:t>
            </a:r>
            <a:r>
              <a:rPr lang="zh-CN" altLang="en-US" b="1" dirty="0">
                <a:latin typeface="华文新魏" panose="02010800040101010101" pitchFamily="2" charset="-122"/>
                <a:ea typeface="华文新魏" panose="02010800040101010101" pitchFamily="2" charset="-122"/>
              </a:rPr>
              <a:t>阱中和了</a:t>
            </a:r>
            <a:r>
              <a:rPr lang="en-US" altLang="zh-CN" b="1" dirty="0">
                <a:latin typeface="华文新魏" panose="02010800040101010101" pitchFamily="2" charset="-122"/>
                <a:ea typeface="华文新魏" panose="02010800040101010101" pitchFamily="2" charset="-122"/>
              </a:rPr>
              <a:t>P</a:t>
            </a:r>
            <a:r>
              <a:rPr lang="zh-CN" altLang="en-US" b="1" dirty="0">
                <a:latin typeface="华文新魏" panose="02010800040101010101" pitchFamily="2" charset="-122"/>
                <a:ea typeface="华文新魏" panose="02010800040101010101" pitchFamily="2" charset="-122"/>
              </a:rPr>
              <a:t>型衬底</a:t>
            </a:r>
            <a:r>
              <a:rPr lang="zh-CN" altLang="en-US" dirty="0"/>
              <a:t>， </a:t>
            </a:r>
            <a:r>
              <a:rPr lang="en-US" altLang="zh-CN" dirty="0"/>
              <a:t>P</a:t>
            </a:r>
            <a:r>
              <a:rPr lang="zh-CN" altLang="en-US" dirty="0"/>
              <a:t>沟道晶体管会受到过渡掺杂的影响。</a:t>
            </a:r>
            <a:endParaRPr lang="zh-CN" altLang="en-US" dirty="0"/>
          </a:p>
        </p:txBody>
      </p:sp>
      <p:sp>
        <p:nvSpPr>
          <p:cNvPr id="46084"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46085" name="Rectangle 2"/>
          <p:cNvSpPr>
            <a:spLocks noGrp="1" noRot="1"/>
          </p:cNvSpPr>
          <p:nvPr>
            <p:ph type="title"/>
          </p:nvPr>
        </p:nvSpPr>
        <p:spPr>
          <a:xfrm>
            <a:off x="395288" y="42863"/>
            <a:ext cx="8540750" cy="1143000"/>
          </a:xfrm>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9" name="内容占位符 2"/>
          <p:cNvSpPr txBox="1"/>
          <p:nvPr/>
        </p:nvSpPr>
        <p:spPr bwMode="auto">
          <a:xfrm>
            <a:off x="993775" y="1173163"/>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en-US" altLang="zh-CN" sz="3200" b="1" i="0" u="none" strike="noStrike" kern="1200" cap="none" spc="0" normalizeH="0" baseline="0" noProof="0" dirty="0">
                <a:ln>
                  <a:noFill/>
                </a:ln>
                <a:solidFill>
                  <a:schemeClr val="tx2"/>
                </a:solidFill>
                <a:effectLst/>
                <a:uLnTx/>
                <a:uFillTx/>
                <a:latin typeface="+mn-lt"/>
                <a:ea typeface="+mn-ea"/>
                <a:cs typeface="+mn-cs"/>
              </a:rPr>
              <a:t>N</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阱</a:t>
            </a: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CMOS</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工艺</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ransition spd="med">
    <p:random/>
    <p:sndAc>
      <p:stSnd>
        <p:snd r:embed="rId1" name="chimes.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8195" name="Rectangle 7"/>
          <p:cNvSpPr>
            <a:spLocks noGrp="1" noRot="1"/>
          </p:cNvSpPr>
          <p:nvPr>
            <p:ph type="title"/>
          </p:nvPr>
        </p:nvSpPr>
        <p:spPr>
          <a:ln/>
        </p:spPr>
        <p:txBody>
          <a:bodyPr vert="horz" wrap="square" lIns="91440" tIns="45720" rIns="91440" bIns="45720" anchor="ctr" anchorCtr="0"/>
          <a:p>
            <a:pPr eaLnBrk="1" hangingPunct="1"/>
            <a:endParaRPr lang="zh-CN" altLang="en-US" dirty="0"/>
          </a:p>
        </p:txBody>
      </p:sp>
      <p:sp>
        <p:nvSpPr>
          <p:cNvPr id="8196" name="Rectangle 8"/>
          <p:cNvSpPr>
            <a:spLocks noGrp="1" noRot="1"/>
          </p:cNvSpPr>
          <p:nvPr>
            <p:ph idx="1"/>
          </p:nvPr>
        </p:nvSpPr>
        <p:spPr>
          <a:ln/>
        </p:spPr>
        <p:txBody>
          <a:bodyPr vert="horz" wrap="square" lIns="91440" tIns="45720" rIns="91440" bIns="45720" anchor="t" anchorCtr="0"/>
          <a:p>
            <a:pPr eaLnBrk="1" hangingPunct="1"/>
            <a:r>
              <a:rPr lang="zh-CN" altLang="en-US" sz="2800" dirty="0"/>
              <a:t>以</a:t>
            </a:r>
            <a:r>
              <a:rPr lang="en-US" altLang="zh-CN" sz="2800" dirty="0"/>
              <a:t>N</a:t>
            </a:r>
            <a:r>
              <a:rPr lang="zh-CN" altLang="en-US" sz="2800" dirty="0"/>
              <a:t>阱“体ＣＭＯＳ工艺为例”，</a:t>
            </a:r>
            <a:r>
              <a:rPr lang="en-US" altLang="zh-CN" sz="2800" dirty="0"/>
              <a:t>N</a:t>
            </a:r>
            <a:r>
              <a:rPr lang="zh-CN" altLang="en-US" sz="2800" dirty="0"/>
              <a:t>阱</a:t>
            </a:r>
            <a:r>
              <a:rPr lang="en-US" altLang="zh-CN" sz="2800" dirty="0"/>
              <a:t>CMOS</a:t>
            </a:r>
            <a:r>
              <a:rPr lang="zh-CN" altLang="en-US" sz="2800" dirty="0"/>
              <a:t>芯片剖面示意图见下图</a:t>
            </a:r>
            <a:r>
              <a:rPr lang="zh-CN" altLang="en-US" dirty="0"/>
              <a:t>。</a:t>
            </a:r>
            <a:endParaRPr lang="zh-CN" altLang="en-US" dirty="0"/>
          </a:p>
        </p:txBody>
      </p:sp>
      <p:graphicFrame>
        <p:nvGraphicFramePr>
          <p:cNvPr id="8197" name="Object 5"/>
          <p:cNvGraphicFramePr>
            <a:graphicFrameLocks noChangeAspect="1"/>
          </p:cNvGraphicFramePr>
          <p:nvPr>
            <p:ph idx="1"/>
          </p:nvPr>
        </p:nvGraphicFramePr>
        <p:xfrm>
          <a:off x="2333625" y="3179763"/>
          <a:ext cx="4384675" cy="2208212"/>
        </p:xfrm>
        <a:graphic>
          <a:graphicData uri="http://schemas.openxmlformats.org/presentationml/2006/ole">
            <mc:AlternateContent xmlns:mc="http://schemas.openxmlformats.org/markup-compatibility/2006">
              <mc:Choice xmlns:v="urn:schemas-microsoft-com:vml" Requires="v">
                <p:oleObj spid="_x0000_s3076" name="" r:id="rId1" imgW="3894455" imgH="2201545" progId="Visio.Drawing.11">
                  <p:embed/>
                </p:oleObj>
              </mc:Choice>
              <mc:Fallback>
                <p:oleObj name="" r:id="rId1" imgW="3894455" imgH="2201545" progId="Visio.Drawing.11">
                  <p:embed/>
                  <p:pic>
                    <p:nvPicPr>
                      <p:cNvPr id="0" name="图片 3075"/>
                      <p:cNvPicPr/>
                      <p:nvPr/>
                    </p:nvPicPr>
                    <p:blipFill>
                      <a:blip r:embed="rId2"/>
                      <a:srcRect/>
                      <a:stretch>
                        <a:fillRect/>
                      </a:stretch>
                    </p:blipFill>
                    <p:spPr>
                      <a:xfrm>
                        <a:off x="2333625" y="3179763"/>
                        <a:ext cx="4384675" cy="2208212"/>
                      </a:xfrm>
                      <a:prstGeom prst="rect">
                        <a:avLst/>
                      </a:prstGeom>
                      <a:solidFill>
                        <a:schemeClr val="tx1">
                          <a:alpha val="100000"/>
                        </a:schemeClr>
                      </a:solidFill>
                      <a:ln w="38100">
                        <a:miter/>
                      </a:ln>
                    </p:spPr>
                  </p:pic>
                </p:oleObj>
              </mc:Fallback>
            </mc:AlternateContent>
          </a:graphicData>
        </a:graphic>
      </p:graphicFrame>
      <p:sp>
        <p:nvSpPr>
          <p:cNvPr id="8198"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8199" name="Rectangle 2"/>
          <p:cNvSpPr txBox="1">
            <a:spLocks noRot="1"/>
          </p:cNvSpPr>
          <p:nvPr/>
        </p:nvSpPr>
        <p:spPr>
          <a:xfrm>
            <a:off x="301625" y="404813"/>
            <a:ext cx="8540750" cy="792162"/>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4400" dirty="0">
                <a:solidFill>
                  <a:schemeClr val="tx2"/>
                </a:solidFill>
              </a:rPr>
              <a:t>3.1 </a:t>
            </a:r>
            <a:r>
              <a:rPr lang="zh-CN" altLang="en-US" sz="4400" dirty="0">
                <a:solidFill>
                  <a:schemeClr val="tx2"/>
                </a:solidFill>
              </a:rPr>
              <a:t>阱的基本概念</a:t>
            </a:r>
            <a:endParaRPr lang="zh-CN" altLang="en-US" sz="4400" dirty="0">
              <a:solidFill>
                <a:schemeClr val="tx2"/>
              </a:solidFill>
            </a:endParaRPr>
          </a:p>
        </p:txBody>
      </p:sp>
      <p:sp>
        <p:nvSpPr>
          <p:cNvPr id="9" name="内容占位符 2"/>
          <p:cNvSpPr txBox="1"/>
          <p:nvPr/>
        </p:nvSpPr>
        <p:spPr bwMode="auto">
          <a:xfrm>
            <a:off x="301625" y="1157288"/>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阱的概念</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47107" name="Rectangle 3"/>
          <p:cNvSpPr>
            <a:spLocks noGrp="1" noRot="1"/>
          </p:cNvSpPr>
          <p:nvPr>
            <p:ph idx="1"/>
          </p:nvPr>
        </p:nvSpPr>
        <p:spPr>
          <a:xfrm>
            <a:off x="301625" y="2352675"/>
            <a:ext cx="8540750" cy="3886200"/>
          </a:xfrm>
          <a:ln/>
        </p:spPr>
        <p:txBody>
          <a:bodyPr vert="horz" wrap="square" lIns="91440" tIns="45720" rIns="91440" bIns="45720" anchor="t" anchorCtr="0"/>
          <a:p>
            <a:pPr eaLnBrk="1" hangingPunct="1">
              <a:buNone/>
            </a:pPr>
            <a:r>
              <a:rPr lang="en-US" altLang="zh-CN" dirty="0">
                <a:solidFill>
                  <a:srgbClr val="000000"/>
                </a:solidFill>
              </a:rPr>
              <a:t>         </a:t>
            </a:r>
            <a:r>
              <a:rPr lang="zh-CN" altLang="en-US" dirty="0"/>
              <a:t>早期的</a:t>
            </a:r>
            <a:r>
              <a:rPr lang="en-US" altLang="zh-CN" dirty="0"/>
              <a:t>CMOS</a:t>
            </a:r>
            <a:r>
              <a:rPr lang="zh-CN" altLang="en-US" dirty="0"/>
              <a:t>工艺的</a:t>
            </a:r>
            <a:r>
              <a:rPr lang="en-US" altLang="zh-CN" dirty="0"/>
              <a:t>N</a:t>
            </a:r>
            <a:r>
              <a:rPr lang="zh-CN" altLang="en-US" dirty="0"/>
              <a:t>阱工艺和</a:t>
            </a:r>
            <a:r>
              <a:rPr lang="en-US" altLang="zh-CN" dirty="0"/>
              <a:t>P</a:t>
            </a:r>
            <a:r>
              <a:rPr lang="zh-CN" altLang="en-US" dirty="0"/>
              <a:t>阱工艺两者并存发展。但由于</a:t>
            </a:r>
            <a:r>
              <a:rPr lang="en-US" altLang="zh-CN" b="1" dirty="0">
                <a:latin typeface="华文新魏" panose="02010800040101010101" pitchFamily="2" charset="-122"/>
                <a:ea typeface="华文新魏" panose="02010800040101010101" pitchFamily="2" charset="-122"/>
              </a:rPr>
              <a:t>N</a:t>
            </a:r>
            <a:r>
              <a:rPr lang="zh-CN" altLang="en-US" b="1" dirty="0">
                <a:latin typeface="华文新魏" panose="02010800040101010101" pitchFamily="2" charset="-122"/>
                <a:ea typeface="华文新魏" panose="02010800040101010101" pitchFamily="2" charset="-122"/>
              </a:rPr>
              <a:t>阱</a:t>
            </a:r>
            <a:r>
              <a:rPr lang="en-US" altLang="zh-CN" b="1" dirty="0">
                <a:latin typeface="华文新魏" panose="02010800040101010101" pitchFamily="2" charset="-122"/>
                <a:ea typeface="华文新魏" panose="02010800040101010101" pitchFamily="2" charset="-122"/>
              </a:rPr>
              <a:t>CMOS</a:t>
            </a:r>
            <a:r>
              <a:rPr lang="zh-CN" altLang="en-US" b="1" dirty="0">
                <a:latin typeface="华文新魏" panose="02010800040101010101" pitchFamily="2" charset="-122"/>
                <a:ea typeface="华文新魏" panose="02010800040101010101" pitchFamily="2" charset="-122"/>
              </a:rPr>
              <a:t>中</a:t>
            </a:r>
            <a:r>
              <a:rPr lang="en-US" altLang="zh-CN" b="1" dirty="0">
                <a:latin typeface="华文新魏" panose="02010800040101010101" pitchFamily="2" charset="-122"/>
                <a:ea typeface="华文新魏" panose="02010800040101010101" pitchFamily="2" charset="-122"/>
              </a:rPr>
              <a:t>NMOS</a:t>
            </a:r>
            <a:r>
              <a:rPr lang="zh-CN" altLang="en-US" b="1" dirty="0">
                <a:latin typeface="华文新魏" panose="02010800040101010101" pitchFamily="2" charset="-122"/>
                <a:ea typeface="华文新魏" panose="02010800040101010101" pitchFamily="2" charset="-122"/>
              </a:rPr>
              <a:t>管直接在</a:t>
            </a:r>
            <a:r>
              <a:rPr lang="en-US" altLang="zh-CN" b="1" dirty="0">
                <a:latin typeface="华文新魏" panose="02010800040101010101" pitchFamily="2" charset="-122"/>
                <a:ea typeface="华文新魏" panose="02010800040101010101" pitchFamily="2" charset="-122"/>
              </a:rPr>
              <a:t>P</a:t>
            </a:r>
            <a:r>
              <a:rPr lang="zh-CN" altLang="en-US" b="1" dirty="0">
                <a:latin typeface="华文新魏" panose="02010800040101010101" pitchFamily="2" charset="-122"/>
                <a:ea typeface="华文新魏" panose="02010800040101010101" pitchFamily="2" charset="-122"/>
              </a:rPr>
              <a:t>型硅衬底上制作</a:t>
            </a:r>
            <a:r>
              <a:rPr lang="zh-CN" altLang="en-US" dirty="0"/>
              <a:t>，有利于发挥</a:t>
            </a:r>
            <a:r>
              <a:rPr lang="en-US" altLang="zh-CN" dirty="0"/>
              <a:t>NMOS</a:t>
            </a:r>
            <a:r>
              <a:rPr lang="zh-CN" altLang="en-US" dirty="0"/>
              <a:t>器件高速的特点，因此成为</a:t>
            </a:r>
            <a:r>
              <a:rPr lang="zh-CN" altLang="en-US" b="1" dirty="0">
                <a:latin typeface="华文新魏" panose="02010800040101010101" pitchFamily="2" charset="-122"/>
                <a:ea typeface="华文新魏" panose="02010800040101010101" pitchFamily="2" charset="-122"/>
              </a:rPr>
              <a:t>常用工艺 。</a:t>
            </a:r>
            <a:endParaRPr lang="zh-CN" altLang="en-US" b="1" dirty="0">
              <a:latin typeface="华文新魏" panose="02010800040101010101" pitchFamily="2" charset="-122"/>
              <a:ea typeface="华文新魏" panose="02010800040101010101" pitchFamily="2" charset="-122"/>
            </a:endParaRPr>
          </a:p>
        </p:txBody>
      </p:sp>
      <p:sp>
        <p:nvSpPr>
          <p:cNvPr id="47108"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47109" name="Rectangle 2"/>
          <p:cNvSpPr>
            <a:spLocks noGrp="1" noRot="1"/>
          </p:cNvSpPr>
          <p:nvPr>
            <p:ph type="title"/>
          </p:nvPr>
        </p:nvSpPr>
        <p:spPr>
          <a:xfrm>
            <a:off x="374650" y="404813"/>
            <a:ext cx="8540750" cy="1143000"/>
          </a:xfrm>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9" name="内容占位符 2"/>
          <p:cNvSpPr txBox="1"/>
          <p:nvPr/>
        </p:nvSpPr>
        <p:spPr bwMode="auto">
          <a:xfrm>
            <a:off x="971550" y="1535113"/>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en-US" altLang="zh-CN" sz="3200" b="1" i="0" u="none" strike="noStrike" kern="1200" cap="none" spc="0" normalizeH="0" baseline="0" noProof="0" dirty="0">
                <a:ln>
                  <a:noFill/>
                </a:ln>
                <a:solidFill>
                  <a:schemeClr val="tx2"/>
                </a:solidFill>
                <a:effectLst/>
                <a:uLnTx/>
                <a:uFillTx/>
                <a:latin typeface="+mn-lt"/>
                <a:ea typeface="+mn-ea"/>
                <a:cs typeface="+mn-cs"/>
              </a:rPr>
              <a:t>N</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阱</a:t>
            </a: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CMOS</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工艺</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48131" name="Rectangle 3"/>
          <p:cNvSpPr>
            <a:spLocks noGrp="1" noRot="1"/>
          </p:cNvSpPr>
          <p:nvPr>
            <p:ph idx="1"/>
          </p:nvPr>
        </p:nvSpPr>
        <p:spPr>
          <a:xfrm>
            <a:off x="468313" y="2060575"/>
            <a:ext cx="7391400" cy="4191000"/>
          </a:xfrm>
          <a:ln/>
        </p:spPr>
        <p:txBody>
          <a:bodyPr vert="horz" wrap="square" lIns="91440" tIns="45720" rIns="91440" bIns="45720" anchor="t" anchorCtr="0"/>
          <a:p>
            <a:pPr algn="just" eaLnBrk="1" hangingPunct="1">
              <a:buNone/>
            </a:pPr>
            <a:r>
              <a:rPr lang="en-US" altLang="zh-CN" sz="2800" b="1" dirty="0">
                <a:latin typeface="华文新魏" panose="02010800040101010101" pitchFamily="2" charset="-122"/>
                <a:ea typeface="华文新魏" panose="02010800040101010101" pitchFamily="2" charset="-122"/>
              </a:rPr>
              <a:t>N</a:t>
            </a:r>
            <a:r>
              <a:rPr lang="zh-CN" altLang="en-US" sz="2800" b="1" dirty="0">
                <a:latin typeface="华文新魏" panose="02010800040101010101" pitchFamily="2" charset="-122"/>
                <a:ea typeface="华文新魏" panose="02010800040101010101" pitchFamily="2" charset="-122"/>
              </a:rPr>
              <a:t>阱</a:t>
            </a:r>
            <a:r>
              <a:rPr lang="en-US" altLang="zh-CN" sz="2800" b="1" dirty="0">
                <a:latin typeface="华文新魏" panose="02010800040101010101" pitchFamily="2" charset="-122"/>
                <a:ea typeface="华文新魏" panose="02010800040101010101" pitchFamily="2" charset="-122"/>
              </a:rPr>
              <a:t>CMOS</a:t>
            </a:r>
            <a:r>
              <a:rPr lang="zh-CN" altLang="en-US" sz="2800" dirty="0"/>
              <a:t>芯片剖面示意图见下图。</a:t>
            </a:r>
            <a:endParaRPr lang="zh-CN" altLang="en-US" sz="2800" dirty="0"/>
          </a:p>
          <a:p>
            <a:pPr algn="just" eaLnBrk="1" hangingPunct="1">
              <a:buNone/>
            </a:pPr>
            <a:endParaRPr lang="zh-CN" altLang="en-US" dirty="0"/>
          </a:p>
          <a:p>
            <a:pPr eaLnBrk="1" hangingPunct="1">
              <a:buNone/>
            </a:pPr>
            <a:endParaRPr lang="en-US" altLang="zh-CN" dirty="0"/>
          </a:p>
        </p:txBody>
      </p:sp>
      <p:sp>
        <p:nvSpPr>
          <p:cNvPr id="48132" name="Rectangle 4"/>
          <p:cNvSpPr/>
          <p:nvPr/>
        </p:nvSpPr>
        <p:spPr>
          <a:xfrm>
            <a:off x="2933700" y="2505075"/>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1800" b="1" dirty="0"/>
          </a:p>
        </p:txBody>
      </p:sp>
      <p:graphicFrame>
        <p:nvGraphicFramePr>
          <p:cNvPr id="48133" name="Object 5"/>
          <p:cNvGraphicFramePr>
            <a:graphicFrameLocks noChangeAspect="1"/>
          </p:cNvGraphicFramePr>
          <p:nvPr/>
        </p:nvGraphicFramePr>
        <p:xfrm>
          <a:off x="1524000" y="2724150"/>
          <a:ext cx="5867400" cy="3308350"/>
        </p:xfrm>
        <a:graphic>
          <a:graphicData uri="http://schemas.openxmlformats.org/presentationml/2006/ole">
            <mc:AlternateContent xmlns:mc="http://schemas.openxmlformats.org/markup-compatibility/2006">
              <mc:Choice xmlns:v="urn:schemas-microsoft-com:vml" Requires="v">
                <p:oleObj spid="_x0000_s3084" name="" r:id="rId1" imgW="3894455" imgH="2201545" progId="Visio.Drawing.11">
                  <p:embed/>
                </p:oleObj>
              </mc:Choice>
              <mc:Fallback>
                <p:oleObj name="" r:id="rId1" imgW="3894455" imgH="2201545" progId="Visio.Drawing.11">
                  <p:embed/>
                  <p:pic>
                    <p:nvPicPr>
                      <p:cNvPr id="0" name="图片 3083"/>
                      <p:cNvPicPr/>
                      <p:nvPr/>
                    </p:nvPicPr>
                    <p:blipFill>
                      <a:blip r:embed="rId2"/>
                      <a:stretch>
                        <a:fillRect/>
                      </a:stretch>
                    </p:blipFill>
                    <p:spPr>
                      <a:xfrm>
                        <a:off x="1524000" y="2724150"/>
                        <a:ext cx="5867400" cy="3308350"/>
                      </a:xfrm>
                      <a:prstGeom prst="rect">
                        <a:avLst/>
                      </a:prstGeom>
                      <a:solidFill>
                        <a:schemeClr val="tx1"/>
                      </a:solidFill>
                      <a:ln w="38100">
                        <a:noFill/>
                        <a:miter/>
                      </a:ln>
                    </p:spPr>
                  </p:pic>
                </p:oleObj>
              </mc:Fallback>
            </mc:AlternateContent>
          </a:graphicData>
        </a:graphic>
      </p:graphicFrame>
      <p:sp>
        <p:nvSpPr>
          <p:cNvPr id="48134"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48135" name="Rectangle 2"/>
          <p:cNvSpPr>
            <a:spLocks noGrp="1" noRot="1"/>
          </p:cNvSpPr>
          <p:nvPr>
            <p:ph type="title"/>
          </p:nvPr>
        </p:nvSpPr>
        <p:spPr>
          <a:xfrm>
            <a:off x="374650" y="404813"/>
            <a:ext cx="8540750" cy="1143000"/>
          </a:xfrm>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11" name="内容占位符 2"/>
          <p:cNvSpPr txBox="1"/>
          <p:nvPr/>
        </p:nvSpPr>
        <p:spPr bwMode="auto">
          <a:xfrm>
            <a:off x="971550" y="1535113"/>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en-US" altLang="zh-CN" sz="3200" b="1" i="0" u="none" strike="noStrike" kern="1200" cap="none" spc="0" normalizeH="0" baseline="0" noProof="0" dirty="0">
                <a:ln>
                  <a:noFill/>
                </a:ln>
                <a:solidFill>
                  <a:schemeClr val="tx2"/>
                </a:solidFill>
                <a:effectLst/>
                <a:uLnTx/>
                <a:uFillTx/>
                <a:latin typeface="+mn-lt"/>
                <a:ea typeface="+mn-ea"/>
                <a:cs typeface="+mn-cs"/>
              </a:rPr>
              <a:t>N</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阱</a:t>
            </a: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CMOS</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工艺</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ransition spd="med">
    <p:random/>
    <p:sndAc>
      <p:stSnd>
        <p:snd r:embed="rId3" name="chimes.wav"/>
      </p:stSnd>
    </p:sndAc>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49155" name="Rectangle 3"/>
          <p:cNvSpPr>
            <a:spLocks noGrp="1" noRot="1"/>
          </p:cNvSpPr>
          <p:nvPr>
            <p:ph idx="1"/>
          </p:nvPr>
        </p:nvSpPr>
        <p:spPr>
          <a:xfrm>
            <a:off x="1181100" y="2190750"/>
            <a:ext cx="6781800" cy="4510088"/>
          </a:xfrm>
          <a:ln/>
        </p:spPr>
        <p:txBody>
          <a:bodyPr vert="horz" wrap="square" lIns="91440" tIns="45720" rIns="91440" bIns="45720" anchor="t" anchorCtr="0"/>
          <a:p>
            <a:pPr eaLnBrk="1" hangingPunct="1"/>
            <a:r>
              <a:rPr lang="en-US" altLang="zh-CN" sz="2400" dirty="0"/>
              <a:t> </a:t>
            </a:r>
            <a:r>
              <a:rPr lang="zh-CN" altLang="en-US" dirty="0"/>
              <a:t>随着工艺的不断进步，集成电路的</a:t>
            </a:r>
            <a:r>
              <a:rPr lang="zh-CN" altLang="en-US" b="1" dirty="0">
                <a:ea typeface="华文新魏" panose="02010800040101010101" pitchFamily="2" charset="-122"/>
              </a:rPr>
              <a:t>线条尺寸</a:t>
            </a:r>
            <a:r>
              <a:rPr lang="zh-CN" altLang="en-US" dirty="0"/>
              <a:t>不断缩小，传统的单阱工艺有时已不满足要求，双阱工艺应运而生。</a:t>
            </a:r>
            <a:endParaRPr lang="zh-CN" altLang="en-US" dirty="0"/>
          </a:p>
        </p:txBody>
      </p:sp>
      <p:sp>
        <p:nvSpPr>
          <p:cNvPr id="49156"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49157" name="Rectangle 2"/>
          <p:cNvSpPr>
            <a:spLocks noGrp="1" noRot="1"/>
          </p:cNvSpPr>
          <p:nvPr>
            <p:ph type="title"/>
          </p:nvPr>
        </p:nvSpPr>
        <p:spPr>
          <a:xfrm>
            <a:off x="374650" y="404813"/>
            <a:ext cx="8540750" cy="1143000"/>
          </a:xfrm>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9" name="内容占位符 2"/>
          <p:cNvSpPr txBox="1"/>
          <p:nvPr/>
        </p:nvSpPr>
        <p:spPr bwMode="auto">
          <a:xfrm>
            <a:off x="971550" y="1535113"/>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双阱</a:t>
            </a: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CMOS</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工艺</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ransition spd="med">
    <p:random/>
    <p:sndAc>
      <p:stSnd>
        <p:snd r:embed="rId1" name="chimes.wav"/>
      </p:stSnd>
    </p:sndAc>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50179" name="Rectangle 3"/>
          <p:cNvSpPr>
            <a:spLocks noGrp="1" noRot="1"/>
          </p:cNvSpPr>
          <p:nvPr>
            <p:ph idx="1"/>
          </p:nvPr>
        </p:nvSpPr>
        <p:spPr>
          <a:ln/>
        </p:spPr>
        <p:txBody>
          <a:bodyPr vert="horz" wrap="square" lIns="91440" tIns="45720" rIns="91440" bIns="45720" anchor="t" anchorCtr="0"/>
          <a:p>
            <a:pPr eaLnBrk="1" hangingPunct="1"/>
            <a:r>
              <a:rPr lang="zh-CN" altLang="en-US" b="1" dirty="0">
                <a:latin typeface="华文新魏" panose="02010800040101010101" pitchFamily="2" charset="-122"/>
                <a:ea typeface="华文新魏" panose="02010800040101010101" pitchFamily="2" charset="-122"/>
              </a:rPr>
              <a:t>通常双阱</a:t>
            </a:r>
            <a:r>
              <a:rPr lang="en-US" altLang="zh-CN" b="1" dirty="0">
                <a:latin typeface="华文新魏" panose="02010800040101010101" pitchFamily="2" charset="-122"/>
                <a:ea typeface="华文新魏" panose="02010800040101010101" pitchFamily="2" charset="-122"/>
              </a:rPr>
              <a:t>CMOS</a:t>
            </a:r>
            <a:r>
              <a:rPr lang="zh-CN" altLang="en-US" b="1" dirty="0">
                <a:latin typeface="华文新魏" panose="02010800040101010101" pitchFamily="2" charset="-122"/>
                <a:ea typeface="华文新魏" panose="02010800040101010101" pitchFamily="2" charset="-122"/>
              </a:rPr>
              <a:t>工艺采用的原始材料是在</a:t>
            </a:r>
            <a:r>
              <a:rPr lang="en-US" altLang="zh-CN" b="1" dirty="0">
                <a:latin typeface="华文新魏" panose="02010800040101010101" pitchFamily="2" charset="-122"/>
                <a:ea typeface="华文新魏" panose="02010800040101010101" pitchFamily="2" charset="-122"/>
              </a:rPr>
              <a:t>N</a:t>
            </a:r>
            <a:r>
              <a:rPr lang="en-US" altLang="zh-CN" b="1" baseline="30000"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或</a:t>
            </a:r>
            <a:r>
              <a:rPr lang="en-US" altLang="zh-CN" b="1" dirty="0">
                <a:latin typeface="华文新魏" panose="02010800040101010101" pitchFamily="2" charset="-122"/>
                <a:ea typeface="华文新魏" panose="02010800040101010101" pitchFamily="2" charset="-122"/>
              </a:rPr>
              <a:t>P</a:t>
            </a:r>
            <a:r>
              <a:rPr lang="en-US" altLang="zh-CN" b="1" baseline="30000" dirty="0">
                <a:latin typeface="华文新魏" panose="02010800040101010101" pitchFamily="2" charset="-122"/>
                <a:ea typeface="华文新魏" panose="02010800040101010101" pitchFamily="2" charset="-122"/>
              </a:rPr>
              <a:t>+</a:t>
            </a:r>
            <a:r>
              <a:rPr lang="zh-CN" altLang="en-US" b="1" dirty="0">
                <a:latin typeface="华文新魏" panose="02010800040101010101" pitchFamily="2" charset="-122"/>
                <a:ea typeface="华文新魏" panose="02010800040101010101" pitchFamily="2" charset="-122"/>
              </a:rPr>
              <a:t>衬底上外延一层轻掺杂的外延层，然后用离子注入的方法同时制作</a:t>
            </a:r>
            <a:r>
              <a:rPr lang="en-US" altLang="zh-CN" b="1" dirty="0">
                <a:latin typeface="华文新魏" panose="02010800040101010101" pitchFamily="2" charset="-122"/>
                <a:ea typeface="华文新魏" panose="02010800040101010101" pitchFamily="2" charset="-122"/>
              </a:rPr>
              <a:t>N</a:t>
            </a:r>
            <a:r>
              <a:rPr lang="zh-CN" altLang="en-US" b="1" dirty="0">
                <a:latin typeface="华文新魏" panose="02010800040101010101" pitchFamily="2" charset="-122"/>
                <a:ea typeface="华文新魏" panose="02010800040101010101" pitchFamily="2" charset="-122"/>
              </a:rPr>
              <a:t>阱和</a:t>
            </a:r>
            <a:r>
              <a:rPr lang="en-US" altLang="zh-CN" b="1" dirty="0">
                <a:latin typeface="华文新魏" panose="02010800040101010101" pitchFamily="2" charset="-122"/>
                <a:ea typeface="华文新魏" panose="02010800040101010101" pitchFamily="2" charset="-122"/>
              </a:rPr>
              <a:t>P</a:t>
            </a:r>
            <a:r>
              <a:rPr lang="zh-CN" altLang="en-US" b="1" dirty="0">
                <a:latin typeface="华文新魏" panose="02010800040101010101" pitchFamily="2" charset="-122"/>
                <a:ea typeface="华文新魏" panose="02010800040101010101" pitchFamily="2" charset="-122"/>
              </a:rPr>
              <a:t>阱。</a:t>
            </a:r>
            <a:endParaRPr lang="zh-CN" altLang="en-US" b="1" dirty="0">
              <a:latin typeface="华文新魏" panose="02010800040101010101" pitchFamily="2" charset="-122"/>
              <a:ea typeface="华文新魏" panose="02010800040101010101" pitchFamily="2" charset="-122"/>
            </a:endParaRPr>
          </a:p>
        </p:txBody>
      </p:sp>
      <p:sp>
        <p:nvSpPr>
          <p:cNvPr id="50180"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50181" name="Rectangle 2"/>
          <p:cNvSpPr>
            <a:spLocks noGrp="1" noRot="1"/>
          </p:cNvSpPr>
          <p:nvPr>
            <p:ph type="title"/>
          </p:nvPr>
        </p:nvSpPr>
        <p:spPr>
          <a:xfrm>
            <a:off x="374650" y="404813"/>
            <a:ext cx="8540750" cy="1143000"/>
          </a:xfrm>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9" name="内容占位符 2"/>
          <p:cNvSpPr txBox="1"/>
          <p:nvPr/>
        </p:nvSpPr>
        <p:spPr bwMode="auto">
          <a:xfrm>
            <a:off x="971550" y="1535113"/>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双阱</a:t>
            </a: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CMOS</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工艺</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51203" name="Rectangle 3"/>
          <p:cNvSpPr>
            <a:spLocks noGrp="1" noRot="1"/>
          </p:cNvSpPr>
          <p:nvPr>
            <p:ph idx="1"/>
          </p:nvPr>
        </p:nvSpPr>
        <p:spPr>
          <a:ln/>
        </p:spPr>
        <p:txBody>
          <a:bodyPr vert="horz" wrap="square" lIns="91440" tIns="45720" rIns="91440" bIns="45720" anchor="t" anchorCtr="0"/>
          <a:p>
            <a:pPr eaLnBrk="1" hangingPunct="1"/>
            <a:r>
              <a:rPr lang="zh-CN" altLang="en-US" dirty="0"/>
              <a:t>使用双阱工艺不但可以</a:t>
            </a:r>
            <a:r>
              <a:rPr lang="zh-CN" altLang="en-US" b="1" dirty="0">
                <a:ea typeface="华文新魏" panose="02010800040101010101" pitchFamily="2" charset="-122"/>
              </a:rPr>
              <a:t>提高器件密度</a:t>
            </a:r>
            <a:r>
              <a:rPr lang="zh-CN" altLang="en-US" dirty="0"/>
              <a:t>，还可以有效的控制寄生晶体管的影响，抑制闩锁现象。</a:t>
            </a:r>
            <a:endParaRPr lang="zh-CN" altLang="en-US" dirty="0"/>
          </a:p>
          <a:p>
            <a:pPr eaLnBrk="1" hangingPunct="1">
              <a:buNone/>
            </a:pPr>
            <a:endParaRPr lang="en-US" altLang="zh-CN" dirty="0"/>
          </a:p>
        </p:txBody>
      </p:sp>
      <p:sp>
        <p:nvSpPr>
          <p:cNvPr id="51204"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51205" name="Rectangle 2"/>
          <p:cNvSpPr>
            <a:spLocks noGrp="1" noRot="1"/>
          </p:cNvSpPr>
          <p:nvPr>
            <p:ph type="title"/>
          </p:nvPr>
        </p:nvSpPr>
        <p:spPr>
          <a:xfrm>
            <a:off x="374650" y="404813"/>
            <a:ext cx="8540750" cy="1143000"/>
          </a:xfrm>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9" name="内容占位符 2"/>
          <p:cNvSpPr txBox="1"/>
          <p:nvPr/>
        </p:nvSpPr>
        <p:spPr bwMode="auto">
          <a:xfrm>
            <a:off x="971550" y="1535113"/>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双阱</a:t>
            </a: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CMOS</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工艺</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52227" name="Rectangle 3"/>
          <p:cNvSpPr>
            <a:spLocks noGrp="1" noRot="1"/>
          </p:cNvSpPr>
          <p:nvPr>
            <p:ph idx="1"/>
          </p:nvPr>
        </p:nvSpPr>
        <p:spPr>
          <a:xfrm>
            <a:off x="914400" y="1371600"/>
            <a:ext cx="7543800" cy="4724400"/>
          </a:xfrm>
          <a:ln/>
        </p:spPr>
        <p:txBody>
          <a:bodyPr vert="horz" wrap="square" lIns="91440" tIns="45720" rIns="91440" bIns="45720" anchor="t" anchorCtr="0"/>
          <a:p>
            <a:pPr algn="just" eaLnBrk="1" hangingPunct="1"/>
            <a:r>
              <a:rPr lang="en-US" altLang="zh-CN" sz="3600" dirty="0"/>
              <a:t> </a:t>
            </a:r>
            <a:r>
              <a:rPr lang="zh-CN" altLang="en-US" sz="2800" b="1" dirty="0">
                <a:latin typeface="华文新魏" panose="02010800040101010101" pitchFamily="2" charset="-122"/>
                <a:ea typeface="华文新魏" panose="02010800040101010101" pitchFamily="2" charset="-122"/>
              </a:rPr>
              <a:t>双阱</a:t>
            </a:r>
            <a:r>
              <a:rPr lang="en-US" altLang="zh-CN" sz="2800" b="1" dirty="0">
                <a:latin typeface="华文新魏" panose="02010800040101010101" pitchFamily="2" charset="-122"/>
                <a:ea typeface="华文新魏" panose="02010800040101010101" pitchFamily="2" charset="-122"/>
              </a:rPr>
              <a:t>CMOS</a:t>
            </a:r>
            <a:r>
              <a:rPr lang="zh-CN" altLang="en-US" sz="2800" b="1" dirty="0">
                <a:latin typeface="华文新魏" panose="02010800040101010101" pitchFamily="2" charset="-122"/>
                <a:ea typeface="华文新魏" panose="02010800040101010101" pitchFamily="2" charset="-122"/>
              </a:rPr>
              <a:t>工艺主要步骤</a:t>
            </a:r>
            <a:r>
              <a:rPr lang="zh-CN" altLang="en-US" sz="2800" dirty="0"/>
              <a:t>如下：</a:t>
            </a:r>
            <a:endParaRPr lang="zh-CN" altLang="en-US" sz="2800" dirty="0"/>
          </a:p>
          <a:p>
            <a:pPr algn="just" eaLnBrk="1" hangingPunct="1">
              <a:buNone/>
            </a:pPr>
            <a:r>
              <a:rPr lang="zh-CN" altLang="en-US" sz="2800" dirty="0"/>
              <a:t>（</a:t>
            </a:r>
            <a:r>
              <a:rPr lang="en-US" altLang="zh-CN" sz="2800" dirty="0"/>
              <a:t>1</a:t>
            </a:r>
            <a:r>
              <a:rPr lang="zh-CN" altLang="en-US" sz="2800" dirty="0"/>
              <a:t>）衬底准备：衬底氧化，生长</a:t>
            </a:r>
            <a:r>
              <a:rPr lang="en-US" altLang="zh-CN" sz="2800" dirty="0"/>
              <a:t>Si</a:t>
            </a:r>
            <a:r>
              <a:rPr lang="en-US" altLang="zh-CN" sz="2800" baseline="-30000" dirty="0"/>
              <a:t>3</a:t>
            </a:r>
            <a:r>
              <a:rPr lang="en-US" altLang="zh-CN" sz="2800" dirty="0"/>
              <a:t>N</a:t>
            </a:r>
            <a:r>
              <a:rPr lang="en-US" altLang="zh-CN" sz="2800" baseline="-30000" dirty="0"/>
              <a:t>4</a:t>
            </a:r>
            <a:r>
              <a:rPr lang="zh-CN" altLang="en-US" sz="2800" dirty="0"/>
              <a:t>。</a:t>
            </a:r>
            <a:endParaRPr lang="zh-CN" altLang="en-US" sz="2800" dirty="0"/>
          </a:p>
          <a:p>
            <a:pPr algn="just" eaLnBrk="1" hangingPunct="1">
              <a:buNone/>
            </a:pPr>
            <a:r>
              <a:rPr lang="zh-CN" altLang="en-US" sz="2800" dirty="0"/>
              <a:t>（</a:t>
            </a:r>
            <a:r>
              <a:rPr lang="en-US" altLang="zh-CN" sz="2800" dirty="0"/>
              <a:t>2</a:t>
            </a:r>
            <a:r>
              <a:rPr lang="zh-CN" altLang="en-US" sz="2800" dirty="0"/>
              <a:t>）光刻</a:t>
            </a:r>
            <a:r>
              <a:rPr lang="en-US" altLang="zh-CN" sz="2800" dirty="0"/>
              <a:t>P</a:t>
            </a:r>
            <a:r>
              <a:rPr lang="zh-CN" altLang="en-US" sz="2800" dirty="0"/>
              <a:t>阱，形成阱版，在</a:t>
            </a:r>
            <a:r>
              <a:rPr lang="en-US" altLang="zh-CN" sz="2800" dirty="0"/>
              <a:t>P</a:t>
            </a:r>
            <a:r>
              <a:rPr lang="zh-CN" altLang="en-US" sz="2800" dirty="0"/>
              <a:t>阱区腐蚀</a:t>
            </a:r>
            <a:r>
              <a:rPr lang="en-US" altLang="zh-CN" sz="2800" dirty="0"/>
              <a:t>Si</a:t>
            </a:r>
            <a:r>
              <a:rPr lang="en-US" altLang="zh-CN" sz="2800" baseline="-30000" dirty="0"/>
              <a:t>3</a:t>
            </a:r>
            <a:r>
              <a:rPr lang="en-US" altLang="zh-CN" sz="2800" dirty="0"/>
              <a:t>N</a:t>
            </a:r>
            <a:r>
              <a:rPr lang="en-US" altLang="zh-CN" sz="2800" baseline="-30000" dirty="0"/>
              <a:t>4</a:t>
            </a:r>
            <a:r>
              <a:rPr lang="zh-CN" altLang="en-US" sz="2800" dirty="0"/>
              <a:t>，</a:t>
            </a:r>
            <a:r>
              <a:rPr lang="en-US" altLang="zh-CN" sz="2800" dirty="0"/>
              <a:t>P</a:t>
            </a:r>
            <a:r>
              <a:rPr lang="zh-CN" altLang="en-US" sz="2800" dirty="0"/>
              <a:t>阱注入。</a:t>
            </a:r>
            <a:endParaRPr lang="zh-CN" altLang="en-US" sz="2800" dirty="0"/>
          </a:p>
          <a:p>
            <a:pPr algn="just" eaLnBrk="1" hangingPunct="1">
              <a:buNone/>
            </a:pPr>
            <a:r>
              <a:rPr lang="zh-CN" altLang="en-US" sz="2800" dirty="0"/>
              <a:t>（</a:t>
            </a:r>
            <a:r>
              <a:rPr lang="en-US" altLang="zh-CN" sz="2800" dirty="0"/>
              <a:t>3</a:t>
            </a:r>
            <a:r>
              <a:rPr lang="zh-CN" altLang="en-US" sz="2800" dirty="0"/>
              <a:t>）去光刻胶，</a:t>
            </a:r>
            <a:r>
              <a:rPr lang="en-US" altLang="zh-CN" sz="2800" dirty="0"/>
              <a:t>P</a:t>
            </a:r>
            <a:r>
              <a:rPr lang="zh-CN" altLang="en-US" sz="2800" dirty="0"/>
              <a:t>阱扩散并生长</a:t>
            </a:r>
            <a:r>
              <a:rPr lang="en-US" altLang="zh-CN" sz="2800" dirty="0"/>
              <a:t>SiO</a:t>
            </a:r>
            <a:r>
              <a:rPr lang="en-US" altLang="zh-CN" sz="2800" baseline="-30000" dirty="0"/>
              <a:t>2</a:t>
            </a:r>
            <a:r>
              <a:rPr lang="zh-CN" altLang="en-US" sz="2800" dirty="0"/>
              <a:t>。</a:t>
            </a:r>
            <a:endParaRPr lang="zh-CN" altLang="en-US" sz="2800" dirty="0"/>
          </a:p>
          <a:p>
            <a:pPr algn="just" eaLnBrk="1" hangingPunct="1">
              <a:buNone/>
            </a:pPr>
            <a:r>
              <a:rPr lang="zh-CN" altLang="en-US" sz="2800" dirty="0"/>
              <a:t>（</a:t>
            </a:r>
            <a:r>
              <a:rPr lang="en-US" altLang="zh-CN" sz="2800" dirty="0"/>
              <a:t>4</a:t>
            </a:r>
            <a:r>
              <a:rPr lang="zh-CN" altLang="en-US" sz="2800" dirty="0"/>
              <a:t>）腐蚀</a:t>
            </a:r>
            <a:r>
              <a:rPr lang="en-US" altLang="zh-CN" sz="2800" dirty="0"/>
              <a:t>Si</a:t>
            </a:r>
            <a:r>
              <a:rPr lang="en-US" altLang="zh-CN" sz="2800" baseline="-30000" dirty="0"/>
              <a:t>3</a:t>
            </a:r>
            <a:r>
              <a:rPr lang="en-US" altLang="zh-CN" sz="2800" dirty="0"/>
              <a:t>N</a:t>
            </a:r>
            <a:r>
              <a:rPr lang="en-US" altLang="zh-CN" sz="2800" baseline="-30000" dirty="0"/>
              <a:t>4</a:t>
            </a:r>
            <a:r>
              <a:rPr lang="zh-CN" altLang="en-US" sz="2800" dirty="0"/>
              <a:t>，</a:t>
            </a:r>
            <a:r>
              <a:rPr lang="en-US" altLang="zh-CN" sz="2800" dirty="0"/>
              <a:t>N</a:t>
            </a:r>
            <a:r>
              <a:rPr lang="zh-CN" altLang="en-US" sz="2800" dirty="0"/>
              <a:t>阱注入并扩散。</a:t>
            </a:r>
            <a:endParaRPr lang="zh-CN" altLang="en-US" sz="2800" dirty="0"/>
          </a:p>
          <a:p>
            <a:pPr algn="just" eaLnBrk="1" hangingPunct="1">
              <a:buNone/>
            </a:pPr>
            <a:r>
              <a:rPr lang="zh-CN" altLang="en-US" sz="2800" dirty="0"/>
              <a:t>（</a:t>
            </a:r>
            <a:r>
              <a:rPr lang="en-US" altLang="zh-CN" sz="2800" dirty="0"/>
              <a:t>5</a:t>
            </a:r>
            <a:r>
              <a:rPr lang="zh-CN" altLang="en-US" sz="2800" dirty="0"/>
              <a:t>）有源区衬底氧化，生长</a:t>
            </a:r>
            <a:r>
              <a:rPr lang="en-US" altLang="zh-CN" sz="2800" dirty="0"/>
              <a:t>Si</a:t>
            </a:r>
            <a:r>
              <a:rPr lang="en-US" altLang="zh-CN" sz="2800" baseline="-30000" dirty="0"/>
              <a:t>3</a:t>
            </a:r>
            <a:r>
              <a:rPr lang="en-US" altLang="zh-CN" sz="2800" dirty="0"/>
              <a:t>N</a:t>
            </a:r>
            <a:r>
              <a:rPr lang="en-US" altLang="zh-CN" sz="2800" baseline="-30000" dirty="0"/>
              <a:t>4</a:t>
            </a:r>
            <a:r>
              <a:rPr lang="zh-CN" altLang="en-US" sz="2800" dirty="0"/>
              <a:t>，有源区光刻和腐蚀，形成有源区版。</a:t>
            </a:r>
            <a:endParaRPr lang="zh-CN" altLang="en-US" sz="2800" dirty="0"/>
          </a:p>
          <a:p>
            <a:pPr algn="just" eaLnBrk="1" hangingPunct="1">
              <a:buNone/>
            </a:pPr>
            <a:r>
              <a:rPr lang="zh-CN" altLang="en-US" sz="2800" dirty="0"/>
              <a:t>（</a:t>
            </a:r>
            <a:r>
              <a:rPr lang="en-US" altLang="zh-CN" sz="2800" dirty="0"/>
              <a:t>6</a:t>
            </a:r>
            <a:r>
              <a:rPr lang="zh-CN" altLang="en-US" sz="2800" dirty="0"/>
              <a:t>）</a:t>
            </a:r>
            <a:r>
              <a:rPr lang="zh-CN" altLang="en-US" sz="2800" dirty="0">
                <a:cs typeface="Times New Roman" panose="02020603050405020304" pitchFamily="18" charset="0"/>
              </a:rPr>
              <a:t> </a:t>
            </a:r>
            <a:r>
              <a:rPr lang="en-US" altLang="zh-CN" sz="2800" dirty="0"/>
              <a:t>N</a:t>
            </a:r>
            <a:r>
              <a:rPr lang="zh-CN" altLang="en-US" sz="2800" dirty="0"/>
              <a:t>管场注入光刻，</a:t>
            </a:r>
            <a:r>
              <a:rPr lang="en-US" altLang="zh-CN" sz="2800" dirty="0"/>
              <a:t>N</a:t>
            </a:r>
            <a:r>
              <a:rPr lang="zh-CN" altLang="en-US" sz="2800" dirty="0"/>
              <a:t>管场注入。</a:t>
            </a:r>
            <a:endParaRPr lang="zh-CN" altLang="en-US" sz="2800" dirty="0"/>
          </a:p>
        </p:txBody>
      </p:sp>
      <p:sp>
        <p:nvSpPr>
          <p:cNvPr id="52228"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52229" name="Rectangle 2"/>
          <p:cNvSpPr>
            <a:spLocks noGrp="1" noRot="1"/>
          </p:cNvSpPr>
          <p:nvPr>
            <p:ph type="title"/>
          </p:nvPr>
        </p:nvSpPr>
        <p:spPr>
          <a:xfrm>
            <a:off x="539750" y="-171450"/>
            <a:ext cx="8540750" cy="1143000"/>
          </a:xfrm>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9" name="内容占位符 2"/>
          <p:cNvSpPr txBox="1"/>
          <p:nvPr/>
        </p:nvSpPr>
        <p:spPr bwMode="auto">
          <a:xfrm>
            <a:off x="1138238" y="958850"/>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双阱</a:t>
            </a: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CMOS</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工艺</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ransition spd="med">
    <p:random/>
    <p:sndAc>
      <p:stSnd>
        <p:snd r:embed="rId1" name="chimes.wav"/>
      </p:stSnd>
    </p:sndAc>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灯片编号占位符 5"/>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53251" name="Rectangle 3"/>
          <p:cNvSpPr>
            <a:spLocks noGrp="1" noRot="1"/>
          </p:cNvSpPr>
          <p:nvPr>
            <p:ph idx="1"/>
          </p:nvPr>
        </p:nvSpPr>
        <p:spPr>
          <a:xfrm>
            <a:off x="684213" y="1557338"/>
            <a:ext cx="7467600" cy="4800600"/>
          </a:xfrm>
          <a:ln/>
        </p:spPr>
        <p:txBody>
          <a:bodyPr vert="horz" wrap="square" lIns="91440" tIns="45720" rIns="91440" bIns="45720" anchor="t" anchorCtr="0"/>
          <a:p>
            <a:pPr algn="just" eaLnBrk="1" hangingPunct="1">
              <a:buNone/>
            </a:pPr>
            <a:r>
              <a:rPr lang="zh-CN" altLang="en-US" sz="2800" dirty="0"/>
              <a:t>（</a:t>
            </a:r>
            <a:r>
              <a:rPr lang="en-US" altLang="zh-CN" sz="2800" dirty="0"/>
              <a:t>7</a:t>
            </a:r>
            <a:r>
              <a:rPr lang="zh-CN" altLang="en-US" sz="2800" dirty="0"/>
              <a:t>）场区氧化，有源区</a:t>
            </a:r>
            <a:r>
              <a:rPr lang="en-US" altLang="zh-CN" sz="2800" dirty="0"/>
              <a:t>Si</a:t>
            </a:r>
            <a:r>
              <a:rPr lang="en-US" altLang="zh-CN" sz="2800" baseline="-30000" dirty="0"/>
              <a:t>3</a:t>
            </a:r>
            <a:r>
              <a:rPr lang="en-US" altLang="zh-CN" sz="2800" dirty="0"/>
              <a:t>N</a:t>
            </a:r>
            <a:r>
              <a:rPr lang="en-US" altLang="zh-CN" sz="2800" baseline="-30000" dirty="0"/>
              <a:t>4</a:t>
            </a:r>
            <a:r>
              <a:rPr lang="zh-CN" altLang="en-US" sz="2800" dirty="0"/>
              <a:t>和</a:t>
            </a:r>
            <a:r>
              <a:rPr lang="en-US" altLang="zh-CN" sz="2800" dirty="0"/>
              <a:t>SiO</a:t>
            </a:r>
            <a:r>
              <a:rPr lang="en-US" altLang="zh-CN" sz="2800" baseline="-30000" dirty="0"/>
              <a:t>2</a:t>
            </a:r>
            <a:r>
              <a:rPr lang="zh-CN" altLang="en-US" sz="2800" dirty="0"/>
              <a:t>腐蚀，栅</a:t>
            </a:r>
            <a:endParaRPr lang="zh-CN" altLang="en-US" sz="2800" dirty="0"/>
          </a:p>
          <a:p>
            <a:pPr algn="just" eaLnBrk="1" hangingPunct="1">
              <a:buNone/>
            </a:pPr>
            <a:r>
              <a:rPr lang="zh-CN" altLang="en-US" sz="2800" dirty="0"/>
              <a:t>       氧化，沟道掺杂（阈值电压调节注入）。</a:t>
            </a:r>
            <a:endParaRPr lang="zh-CN" altLang="en-US" sz="2800" dirty="0"/>
          </a:p>
          <a:p>
            <a:pPr algn="just" eaLnBrk="1" hangingPunct="1">
              <a:buNone/>
            </a:pPr>
            <a:r>
              <a:rPr lang="zh-CN" altLang="en-US" sz="2800" dirty="0"/>
              <a:t>（</a:t>
            </a:r>
            <a:r>
              <a:rPr lang="en-US" altLang="zh-CN" sz="2800" dirty="0"/>
              <a:t>8</a:t>
            </a:r>
            <a:r>
              <a:rPr lang="zh-CN" altLang="en-US" sz="2800" dirty="0"/>
              <a:t>）多晶硅淀积、掺杂、光刻和腐蚀，形成</a:t>
            </a:r>
            <a:endParaRPr lang="zh-CN" altLang="en-US" sz="2800" dirty="0"/>
          </a:p>
          <a:p>
            <a:pPr algn="just" eaLnBrk="1" hangingPunct="1">
              <a:buNone/>
            </a:pPr>
            <a:r>
              <a:rPr lang="zh-CN" altLang="en-US" sz="2800" dirty="0"/>
              <a:t>           多晶硅版。</a:t>
            </a:r>
            <a:endParaRPr lang="zh-CN" altLang="en-US" sz="2800" dirty="0"/>
          </a:p>
          <a:p>
            <a:pPr eaLnBrk="1" hangingPunct="1">
              <a:buNone/>
            </a:pPr>
            <a:r>
              <a:rPr lang="zh-CN" altLang="en-US" sz="2800" dirty="0"/>
              <a:t>（</a:t>
            </a:r>
            <a:r>
              <a:rPr lang="en-US" altLang="zh-CN" sz="2800" dirty="0"/>
              <a:t>9</a:t>
            </a:r>
            <a:r>
              <a:rPr lang="zh-CN" altLang="en-US" sz="2800" dirty="0"/>
              <a:t>）</a:t>
            </a:r>
            <a:r>
              <a:rPr lang="zh-CN" altLang="en-US" sz="2800" dirty="0">
                <a:cs typeface="Times New Roman" panose="02020603050405020304" pitchFamily="18" charset="0"/>
              </a:rPr>
              <a:t> </a:t>
            </a:r>
            <a:r>
              <a:rPr lang="en-US" altLang="zh-CN" sz="2800" dirty="0"/>
              <a:t>NMOS</a:t>
            </a:r>
            <a:r>
              <a:rPr lang="zh-CN" altLang="en-US" sz="2800" dirty="0"/>
              <a:t>管光刻和注入硼，形成</a:t>
            </a:r>
            <a:r>
              <a:rPr lang="en-US" altLang="zh-CN" sz="2800" dirty="0"/>
              <a:t>N</a:t>
            </a:r>
            <a:r>
              <a:rPr lang="en-US" altLang="zh-CN" sz="2800" baseline="30000" dirty="0"/>
              <a:t>+</a:t>
            </a:r>
            <a:r>
              <a:rPr lang="zh-CN" altLang="en-US" sz="2800" dirty="0"/>
              <a:t>版。  </a:t>
            </a:r>
            <a:endParaRPr lang="zh-CN" altLang="en-US" sz="2800" dirty="0"/>
          </a:p>
          <a:p>
            <a:pPr eaLnBrk="1" hangingPunct="1">
              <a:buNone/>
            </a:pPr>
            <a:r>
              <a:rPr lang="zh-CN" altLang="en-US" sz="2800" dirty="0"/>
              <a:t>（</a:t>
            </a:r>
            <a:r>
              <a:rPr lang="en-US" altLang="zh-CN" sz="2800" dirty="0"/>
              <a:t>10</a:t>
            </a:r>
            <a:r>
              <a:rPr lang="zh-CN" altLang="en-US" sz="2800" dirty="0"/>
              <a:t>）</a:t>
            </a:r>
            <a:r>
              <a:rPr lang="zh-CN" altLang="en-US" sz="2800" dirty="0">
                <a:cs typeface="Times New Roman" panose="02020603050405020304" pitchFamily="18" charset="0"/>
              </a:rPr>
              <a:t> </a:t>
            </a:r>
            <a:r>
              <a:rPr lang="en-US" altLang="zh-CN" sz="2800" dirty="0"/>
              <a:t>PMOS</a:t>
            </a:r>
            <a:r>
              <a:rPr lang="zh-CN" altLang="en-US" sz="2800" dirty="0"/>
              <a:t>管光刻和注入磷，形成</a:t>
            </a:r>
            <a:r>
              <a:rPr lang="en-US" altLang="zh-CN" sz="2800" dirty="0"/>
              <a:t>P</a:t>
            </a:r>
            <a:r>
              <a:rPr lang="en-US" altLang="zh-CN" sz="2800" baseline="30000" dirty="0"/>
              <a:t>+</a:t>
            </a:r>
            <a:r>
              <a:rPr lang="zh-CN" altLang="en-US" sz="2800" dirty="0"/>
              <a:t>版。 </a:t>
            </a:r>
            <a:endParaRPr lang="zh-CN" altLang="en-US" sz="2800" dirty="0"/>
          </a:p>
          <a:p>
            <a:pPr eaLnBrk="1" hangingPunct="1">
              <a:buNone/>
            </a:pPr>
            <a:r>
              <a:rPr lang="zh-CN" altLang="en-US" sz="2800" dirty="0"/>
              <a:t>（</a:t>
            </a:r>
            <a:r>
              <a:rPr lang="en-US" altLang="zh-CN" sz="2800" dirty="0"/>
              <a:t>11</a:t>
            </a:r>
            <a:r>
              <a:rPr lang="zh-CN" altLang="en-US" sz="2800" dirty="0"/>
              <a:t>）硅片表面生长</a:t>
            </a:r>
            <a:r>
              <a:rPr lang="en-US" altLang="zh-CN" sz="2800" dirty="0"/>
              <a:t>SiO</a:t>
            </a:r>
            <a:r>
              <a:rPr lang="en-US" altLang="zh-CN" sz="2800" baseline="-30000" dirty="0"/>
              <a:t>2</a:t>
            </a:r>
            <a:r>
              <a:rPr lang="zh-CN" altLang="en-US" sz="2800" dirty="0"/>
              <a:t>薄膜。 </a:t>
            </a:r>
            <a:endParaRPr lang="zh-CN" altLang="en-US" sz="2800" dirty="0"/>
          </a:p>
          <a:p>
            <a:pPr eaLnBrk="1" hangingPunct="1">
              <a:buNone/>
            </a:pPr>
            <a:r>
              <a:rPr lang="zh-CN" altLang="en-US" sz="2800" dirty="0"/>
              <a:t>（</a:t>
            </a:r>
            <a:r>
              <a:rPr lang="en-US" altLang="zh-CN" sz="2800" dirty="0"/>
              <a:t>12</a:t>
            </a:r>
            <a:r>
              <a:rPr lang="zh-CN" altLang="en-US" sz="2800" dirty="0"/>
              <a:t>）接触孔光刻，接触孔腐蚀。 </a:t>
            </a:r>
            <a:endParaRPr lang="zh-CN" altLang="en-US" sz="2800" dirty="0"/>
          </a:p>
          <a:p>
            <a:pPr eaLnBrk="1" hangingPunct="1">
              <a:buNone/>
            </a:pPr>
            <a:r>
              <a:rPr lang="zh-CN" altLang="en-US" sz="2800" dirty="0"/>
              <a:t>（</a:t>
            </a:r>
            <a:r>
              <a:rPr lang="en-US" altLang="zh-CN" sz="2800" dirty="0"/>
              <a:t>13</a:t>
            </a:r>
            <a:r>
              <a:rPr lang="zh-CN" altLang="en-US" sz="2800" dirty="0"/>
              <a:t>）淀积铝，反刻铝，形成铝连线。 </a:t>
            </a:r>
            <a:endParaRPr lang="zh-CN" altLang="en-US" sz="2800" dirty="0"/>
          </a:p>
          <a:p>
            <a:pPr eaLnBrk="1" hangingPunct="1"/>
            <a:endParaRPr lang="en-US" altLang="zh-CN" sz="2800" dirty="0"/>
          </a:p>
        </p:txBody>
      </p:sp>
      <p:sp>
        <p:nvSpPr>
          <p:cNvPr id="53252"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53253" name="Rectangle 2"/>
          <p:cNvSpPr>
            <a:spLocks noGrp="1" noRot="1"/>
          </p:cNvSpPr>
          <p:nvPr>
            <p:ph type="title"/>
          </p:nvPr>
        </p:nvSpPr>
        <p:spPr>
          <a:xfrm>
            <a:off x="306388" y="115888"/>
            <a:ext cx="8540750" cy="1143000"/>
          </a:xfrm>
          <a:ln/>
        </p:spPr>
        <p:txBody>
          <a:bodyPr vert="horz" wrap="square" lIns="91440" tIns="45720" rIns="91440" bIns="45720" anchor="ctr" anchorCtr="0"/>
          <a:p>
            <a:pPr eaLnBrk="1" hangingPunct="1"/>
            <a:r>
              <a:rPr lang="en-US" altLang="zh-CN" sz="4000" b="1" dirty="0">
                <a:latin typeface="宋体" panose="02010600030101010101" pitchFamily="2" charset="-122"/>
              </a:rPr>
              <a:t>3.8 </a:t>
            </a:r>
            <a:r>
              <a:rPr lang="zh-CN" altLang="en-US" sz="4000" b="1" dirty="0">
                <a:latin typeface="宋体" panose="02010600030101010101" pitchFamily="2" charset="-122"/>
              </a:rPr>
              <a:t>基于阱的</a:t>
            </a:r>
            <a:r>
              <a:rPr lang="en-US" altLang="zh-CN" sz="4000" b="1" dirty="0">
                <a:latin typeface="宋体" panose="02010600030101010101" pitchFamily="2" charset="-122"/>
              </a:rPr>
              <a:t>CMOS</a:t>
            </a:r>
            <a:r>
              <a:rPr lang="zh-CN" altLang="en-US" sz="4000" b="1" dirty="0">
                <a:latin typeface="宋体" panose="02010600030101010101" pitchFamily="2" charset="-122"/>
              </a:rPr>
              <a:t>工艺</a:t>
            </a:r>
            <a:endParaRPr lang="zh-CN" altLang="en-US" sz="4000" b="1" dirty="0">
              <a:latin typeface="宋体" panose="02010600030101010101" pitchFamily="2" charset="-122"/>
            </a:endParaRPr>
          </a:p>
        </p:txBody>
      </p:sp>
      <p:sp>
        <p:nvSpPr>
          <p:cNvPr id="9" name="内容占位符 2"/>
          <p:cNvSpPr txBox="1"/>
          <p:nvPr/>
        </p:nvSpPr>
        <p:spPr bwMode="auto">
          <a:xfrm>
            <a:off x="971550" y="1077913"/>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双阱</a:t>
            </a:r>
            <a:r>
              <a:rPr kumimoji="0" lang="en-US" altLang="zh-CN" sz="3200" b="1" i="0" u="none" strike="noStrike" kern="1200" cap="none" spc="0" normalizeH="0" baseline="0" noProof="0" dirty="0" smtClean="0">
                <a:ln>
                  <a:noFill/>
                </a:ln>
                <a:solidFill>
                  <a:schemeClr val="tx2"/>
                </a:solidFill>
                <a:effectLst/>
                <a:uLnTx/>
                <a:uFillTx/>
                <a:latin typeface="+mn-lt"/>
                <a:ea typeface="+mn-ea"/>
                <a:cs typeface="+mn-cs"/>
              </a:rPr>
              <a:t>CMOS</a:t>
            </a:r>
            <a:r>
              <a:rPr kumimoji="0" lang="zh-CN" altLang="en-US" sz="3200" b="1" i="0" u="none" strike="noStrike" kern="1200" cap="none" spc="0" normalizeH="0" baseline="0" noProof="0" dirty="0" smtClean="0">
                <a:ln>
                  <a:noFill/>
                </a:ln>
                <a:solidFill>
                  <a:schemeClr val="tx2"/>
                </a:solidFill>
                <a:effectLst/>
                <a:uLnTx/>
                <a:uFillTx/>
                <a:latin typeface="+mn-lt"/>
                <a:ea typeface="+mn-ea"/>
                <a:cs typeface="+mn-cs"/>
              </a:rPr>
              <a:t>工艺</a:t>
            </a:r>
            <a:endParaRPr kumimoji="0" lang="zh-CN" altLang="en-US" sz="32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transition spd="med">
    <p:random/>
    <p:sndAc>
      <p:stSnd>
        <p:snd r:embed="rId1" name="chimes.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灯片编号占位符 6"/>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9219" name="Rectangle 2"/>
          <p:cNvSpPr>
            <a:spLocks noGrp="1" noRot="1"/>
          </p:cNvSpPr>
          <p:nvPr>
            <p:ph type="title"/>
          </p:nvPr>
        </p:nvSpPr>
        <p:spPr>
          <a:ln/>
        </p:spPr>
        <p:txBody>
          <a:bodyPr vert="horz" wrap="square" lIns="91440" tIns="45720" rIns="91440" bIns="45720" anchor="ctr" anchorCtr="0"/>
          <a:p>
            <a:pPr eaLnBrk="1" hangingPunct="1"/>
            <a:r>
              <a:rPr lang="en-US" altLang="zh-CN" dirty="0"/>
              <a:t> </a:t>
            </a:r>
            <a:endParaRPr lang="zh-CN" altLang="en-US" dirty="0"/>
          </a:p>
        </p:txBody>
      </p:sp>
      <p:sp>
        <p:nvSpPr>
          <p:cNvPr id="9220" name="Rectangle 3"/>
          <p:cNvSpPr>
            <a:spLocks noGrp="1" noRot="1"/>
          </p:cNvSpPr>
          <p:nvPr>
            <p:ph type="body" sz="half" idx="1"/>
          </p:nvPr>
        </p:nvSpPr>
        <p:spPr>
          <a:xfrm>
            <a:off x="0" y="1981200"/>
            <a:ext cx="4495800" cy="3886200"/>
          </a:xfrm>
          <a:ln/>
        </p:spPr>
        <p:txBody>
          <a:bodyPr vert="horz" wrap="square" lIns="91440" tIns="45720" rIns="91440" bIns="45720" anchor="t" anchorCtr="0"/>
          <a:p>
            <a:pPr eaLnBrk="1" hangingPunct="1">
              <a:lnSpc>
                <a:spcPct val="80000"/>
              </a:lnSpc>
              <a:buClr>
                <a:schemeClr val="hlink"/>
              </a:buClr>
              <a:buSzPct val="70000"/>
              <a:buFont typeface="Wingdings" panose="05000000000000000000" pitchFamily="2" charset="2"/>
            </a:pPr>
            <a:r>
              <a:rPr lang="zh-CN" altLang="en-US" sz="2800" dirty="0"/>
              <a:t>通常在晶片上会生长外延层，如图所示。注意到，图中</a:t>
            </a:r>
            <a:r>
              <a:rPr lang="en-US" altLang="zh-CN" sz="2800" dirty="0"/>
              <a:t>N</a:t>
            </a:r>
            <a:r>
              <a:rPr lang="zh-CN" altLang="en-US" sz="2800" dirty="0"/>
              <a:t>阱和</a:t>
            </a:r>
            <a:r>
              <a:rPr lang="en-US" altLang="zh-CN" sz="2800" dirty="0"/>
              <a:t>P</a:t>
            </a:r>
            <a:r>
              <a:rPr lang="zh-CN" altLang="en-US" sz="2800" dirty="0"/>
              <a:t>衬底构成了一个二极管。在</a:t>
            </a:r>
            <a:r>
              <a:rPr lang="en-US" altLang="zh-CN" sz="2800" dirty="0"/>
              <a:t>CMOS</a:t>
            </a:r>
            <a:r>
              <a:rPr lang="zh-CN" altLang="en-US" sz="2800" dirty="0"/>
              <a:t>电路中，</a:t>
            </a:r>
            <a:r>
              <a:rPr lang="zh-CN" altLang="en-US" sz="2800" dirty="0">
                <a:solidFill>
                  <a:srgbClr val="FF3300"/>
                </a:solidFill>
              </a:rPr>
              <a:t>衬底</a:t>
            </a:r>
            <a:r>
              <a:rPr lang="zh-CN" altLang="en-US" sz="2800" dirty="0"/>
              <a:t>通常与电路中的</a:t>
            </a:r>
            <a:r>
              <a:rPr lang="zh-CN" altLang="en-US" sz="2800" dirty="0">
                <a:solidFill>
                  <a:srgbClr val="FF3300"/>
                </a:solidFill>
              </a:rPr>
              <a:t>电压最低点相连（接地），</a:t>
            </a:r>
            <a:r>
              <a:rPr lang="en-US" altLang="zh-CN" sz="2800" dirty="0">
                <a:solidFill>
                  <a:srgbClr val="FF3300"/>
                </a:solidFill>
              </a:rPr>
              <a:t>N</a:t>
            </a:r>
            <a:r>
              <a:rPr lang="zh-CN" altLang="en-US" sz="2800" dirty="0">
                <a:solidFill>
                  <a:srgbClr val="FF3300"/>
                </a:solidFill>
              </a:rPr>
              <a:t>阱</a:t>
            </a:r>
            <a:r>
              <a:rPr lang="zh-CN" altLang="en-US" sz="2800" dirty="0"/>
              <a:t>通常与电路中</a:t>
            </a:r>
            <a:r>
              <a:rPr lang="zh-CN" altLang="en-US" sz="2800" dirty="0">
                <a:solidFill>
                  <a:srgbClr val="FF3300"/>
                </a:solidFill>
              </a:rPr>
              <a:t>电压最高点相连（电源）</a:t>
            </a:r>
            <a:r>
              <a:rPr lang="zh-CN" altLang="en-US" sz="2800" dirty="0"/>
              <a:t>以避免该二极管正偏。</a:t>
            </a:r>
            <a:r>
              <a:rPr lang="zh-CN" altLang="en-US" sz="2800" dirty="0">
                <a:solidFill>
                  <a:srgbClr val="FF3300"/>
                </a:solidFill>
              </a:rPr>
              <a:t>在理想情况</a:t>
            </a:r>
            <a:r>
              <a:rPr lang="zh-CN" altLang="en-US" sz="2800" dirty="0"/>
              <a:t>下，我们</a:t>
            </a:r>
            <a:r>
              <a:rPr lang="zh-CN" altLang="en-US" sz="2800" dirty="0">
                <a:solidFill>
                  <a:srgbClr val="FF3300"/>
                </a:solidFill>
              </a:rPr>
              <a:t>认为从衬底中流过的电流为零</a:t>
            </a:r>
            <a:r>
              <a:rPr lang="zh-CN" altLang="en-US" sz="2800" dirty="0"/>
              <a:t>。</a:t>
            </a:r>
            <a:endParaRPr lang="zh-CN" altLang="en-US" sz="2800" dirty="0"/>
          </a:p>
        </p:txBody>
      </p:sp>
      <p:pic>
        <p:nvPicPr>
          <p:cNvPr id="9221" name="Picture 5"/>
          <p:cNvPicPr>
            <a:picLocks noChangeAspect="1"/>
          </p:cNvPicPr>
          <p:nvPr>
            <p:ph sz="half" idx="2"/>
          </p:nvPr>
        </p:nvPicPr>
        <p:blipFill>
          <a:blip r:embed="rId1"/>
          <a:srcRect b="8969"/>
          <a:stretch>
            <a:fillRect/>
          </a:stretch>
        </p:blipFill>
        <p:spPr>
          <a:xfrm>
            <a:off x="4465638" y="2103438"/>
            <a:ext cx="4175125" cy="2657475"/>
          </a:xfrm>
          <a:ln/>
        </p:spPr>
      </p:pic>
      <p:graphicFrame>
        <p:nvGraphicFramePr>
          <p:cNvPr id="9222" name="Object 6"/>
          <p:cNvGraphicFramePr>
            <a:graphicFrameLocks noChangeAspect="1"/>
          </p:cNvGraphicFramePr>
          <p:nvPr/>
        </p:nvGraphicFramePr>
        <p:xfrm>
          <a:off x="2438400" y="1295400"/>
          <a:ext cx="914400" cy="198438"/>
        </p:xfrm>
        <a:graphic>
          <a:graphicData uri="http://schemas.openxmlformats.org/presentationml/2006/ole">
            <mc:AlternateContent xmlns:mc="http://schemas.openxmlformats.org/markup-compatibility/2006">
              <mc:Choice xmlns:v="urn:schemas-microsoft-com:vml" Requires="v">
                <p:oleObj spid="_x0000_s3077" name="" r:id="rId2" imgW="434975" imgH="676910" progId="Equation.DSMT4">
                  <p:embed/>
                </p:oleObj>
              </mc:Choice>
              <mc:Fallback>
                <p:oleObj name="" r:id="rId2" imgW="434975" imgH="676910" progId="Equation.DSMT4">
                  <p:embed/>
                  <p:pic>
                    <p:nvPicPr>
                      <p:cNvPr id="0" name="图片 3076"/>
                      <p:cNvPicPr/>
                      <p:nvPr/>
                    </p:nvPicPr>
                    <p:blipFill>
                      <a:blip r:embed="rId3"/>
                      <a:stretch>
                        <a:fillRect/>
                      </a:stretch>
                    </p:blipFill>
                    <p:spPr>
                      <a:xfrm>
                        <a:off x="2438400" y="1295400"/>
                        <a:ext cx="914400" cy="198438"/>
                      </a:xfrm>
                      <a:prstGeom prst="rect">
                        <a:avLst/>
                      </a:prstGeom>
                      <a:noFill/>
                      <a:ln w="38100">
                        <a:noFill/>
                        <a:miter/>
                      </a:ln>
                    </p:spPr>
                  </p:pic>
                </p:oleObj>
              </mc:Fallback>
            </mc:AlternateContent>
          </a:graphicData>
        </a:graphic>
      </p:graphicFrame>
      <p:sp>
        <p:nvSpPr>
          <p:cNvPr id="9223"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9224" name="Rectangle 2"/>
          <p:cNvSpPr txBox="1">
            <a:spLocks noRot="1"/>
          </p:cNvSpPr>
          <p:nvPr/>
        </p:nvSpPr>
        <p:spPr>
          <a:xfrm>
            <a:off x="301625" y="404813"/>
            <a:ext cx="8540750" cy="792162"/>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4400" dirty="0">
                <a:solidFill>
                  <a:schemeClr val="tx2"/>
                </a:solidFill>
              </a:rPr>
              <a:t>3.1 </a:t>
            </a:r>
            <a:r>
              <a:rPr lang="zh-CN" altLang="en-US" sz="4400" dirty="0">
                <a:solidFill>
                  <a:schemeClr val="tx2"/>
                </a:solidFill>
              </a:rPr>
              <a:t>阱的基本概念</a:t>
            </a:r>
            <a:endParaRPr lang="zh-CN" altLang="en-US" sz="4400" dirty="0">
              <a:solidFill>
                <a:schemeClr val="tx2"/>
              </a:solidFill>
            </a:endParaRPr>
          </a:p>
        </p:txBody>
      </p:sp>
      <p:sp>
        <p:nvSpPr>
          <p:cNvPr id="9225" name="内容占位符 2"/>
          <p:cNvSpPr txBox="1"/>
          <p:nvPr/>
        </p:nvSpPr>
        <p:spPr>
          <a:xfrm>
            <a:off x="301625" y="1157288"/>
            <a:ext cx="8540750" cy="655637"/>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a:buFont typeface="Wingdings" panose="05000000000000000000" pitchFamily="2" charset="2"/>
              <a:buChar char="u"/>
            </a:pPr>
            <a:r>
              <a:rPr lang="zh-CN" altLang="en-US" b="1" dirty="0">
                <a:solidFill>
                  <a:schemeClr val="tx2"/>
                </a:solidFill>
              </a:rPr>
              <a:t>阱寄生二极管</a:t>
            </a:r>
            <a:endParaRPr lang="zh-CN" altLang="en-US" dirty="0">
              <a:solidFill>
                <a:srgbClr val="00B05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灯片编号占位符 6"/>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10243" name="Rectangle 3"/>
          <p:cNvSpPr>
            <a:spLocks noGrp="1" noRot="1"/>
          </p:cNvSpPr>
          <p:nvPr>
            <p:ph type="body" sz="half" idx="1"/>
          </p:nvPr>
        </p:nvSpPr>
        <p:spPr>
          <a:xfrm>
            <a:off x="304800" y="1981200"/>
            <a:ext cx="8540750" cy="506413"/>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latin typeface="宋体" panose="02010600030101010101" pitchFamily="2" charset="-122"/>
              </a:rPr>
              <a:t>阱和衬底</a:t>
            </a:r>
            <a:r>
              <a:rPr lang="en-US" altLang="zh-CN" sz="2800" dirty="0">
                <a:latin typeface="宋体" panose="02010600030101010101" pitchFamily="2" charset="-122"/>
              </a:rPr>
              <a:t>PN</a:t>
            </a:r>
            <a:r>
              <a:rPr lang="zh-CN" altLang="en-US" sz="2800" dirty="0">
                <a:latin typeface="宋体" panose="02010600030101010101" pitchFamily="2" charset="-122"/>
              </a:rPr>
              <a:t>结</a:t>
            </a:r>
            <a:endParaRPr lang="zh-CN" altLang="en-US" sz="2800" dirty="0">
              <a:latin typeface="宋体" panose="02010600030101010101" pitchFamily="2" charset="-122"/>
            </a:endParaRPr>
          </a:p>
        </p:txBody>
      </p:sp>
      <p:pic>
        <p:nvPicPr>
          <p:cNvPr id="10244" name="Picture 4" descr="照片xxx1 542"/>
          <p:cNvPicPr>
            <a:picLocks noChangeAspect="1"/>
          </p:cNvPicPr>
          <p:nvPr>
            <p:ph sz="half" idx="2"/>
          </p:nvPr>
        </p:nvPicPr>
        <p:blipFill>
          <a:blip r:embed="rId1"/>
          <a:srcRect l="1686" t="35732" r="20653" b="48380"/>
          <a:stretch>
            <a:fillRect/>
          </a:stretch>
        </p:blipFill>
        <p:spPr>
          <a:xfrm>
            <a:off x="611188" y="2565400"/>
            <a:ext cx="8174037" cy="2066925"/>
          </a:xfrm>
          <a:ln/>
        </p:spPr>
      </p:pic>
      <p:sp>
        <p:nvSpPr>
          <p:cNvPr id="10245" name="Text Box 5"/>
          <p:cNvSpPr txBox="1"/>
          <p:nvPr/>
        </p:nvSpPr>
        <p:spPr>
          <a:xfrm>
            <a:off x="755650" y="4724400"/>
            <a:ext cx="7670800"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0000FF"/>
                </a:solidFill>
                <a:latin typeface="宋体" panose="02010600030101010101" pitchFamily="2" charset="-122"/>
              </a:rPr>
              <a:t>使阱</a:t>
            </a:r>
            <a:r>
              <a:rPr lang="en-US" altLang="zh-CN" sz="2800" dirty="0">
                <a:solidFill>
                  <a:srgbClr val="0000FF"/>
                </a:solidFill>
                <a:latin typeface="宋体" panose="02010600030101010101" pitchFamily="2" charset="-122"/>
              </a:rPr>
              <a:t>-</a:t>
            </a:r>
            <a:r>
              <a:rPr lang="zh-CN" altLang="en-US" sz="2800" dirty="0">
                <a:solidFill>
                  <a:srgbClr val="0000FF"/>
                </a:solidFill>
                <a:latin typeface="宋体" panose="02010600030101010101" pitchFamily="2" charset="-122"/>
              </a:rPr>
              <a:t>衬底二极管反偏的方法：</a:t>
            </a:r>
            <a:r>
              <a:rPr lang="zh-CN" altLang="en-US" sz="2800" dirty="0">
                <a:solidFill>
                  <a:srgbClr val="9B500B"/>
                </a:solidFill>
                <a:latin typeface="宋体" panose="02010600030101010101" pitchFamily="2" charset="-122"/>
              </a:rPr>
              <a:t>阱连接和衬底连接。</a:t>
            </a:r>
            <a:r>
              <a:rPr lang="zh-CN" altLang="en-US" sz="2800" dirty="0">
                <a:solidFill>
                  <a:srgbClr val="0000FF"/>
                </a:solidFill>
                <a:latin typeface="宋体" panose="02010600030101010101" pitchFamily="2" charset="-122"/>
              </a:rPr>
              <a:t>即将</a:t>
            </a:r>
            <a:r>
              <a:rPr lang="en-US" altLang="zh-CN" sz="2800" dirty="0">
                <a:solidFill>
                  <a:srgbClr val="0000FF"/>
                </a:solidFill>
                <a:latin typeface="宋体" panose="02010600030101010101" pitchFamily="2" charset="-122"/>
              </a:rPr>
              <a:t>N</a:t>
            </a:r>
            <a:r>
              <a:rPr lang="zh-CN" altLang="en-US" sz="2800" dirty="0">
                <a:solidFill>
                  <a:srgbClr val="0000FF"/>
                </a:solidFill>
                <a:latin typeface="宋体" panose="02010600030101010101" pitchFamily="2" charset="-122"/>
              </a:rPr>
              <a:t>阱接最正的电源，</a:t>
            </a:r>
            <a:r>
              <a:rPr lang="en-US" altLang="zh-CN" sz="2800" dirty="0">
                <a:solidFill>
                  <a:srgbClr val="0000FF"/>
                </a:solidFill>
                <a:latin typeface="宋体" panose="02010600030101010101" pitchFamily="2" charset="-122"/>
              </a:rPr>
              <a:t>P</a:t>
            </a:r>
            <a:r>
              <a:rPr lang="zh-CN" altLang="en-US" sz="2800" dirty="0">
                <a:solidFill>
                  <a:srgbClr val="0000FF"/>
                </a:solidFill>
                <a:latin typeface="宋体" panose="02010600030101010101" pitchFamily="2" charset="-122"/>
              </a:rPr>
              <a:t>衬底接最负的电源。</a:t>
            </a:r>
            <a:endParaRPr lang="zh-CN" altLang="en-US" sz="2800" dirty="0">
              <a:solidFill>
                <a:srgbClr val="0000FF"/>
              </a:solidFill>
              <a:latin typeface="宋体" panose="02010600030101010101" pitchFamily="2" charset="-122"/>
            </a:endParaRPr>
          </a:p>
        </p:txBody>
      </p:sp>
      <p:sp>
        <p:nvSpPr>
          <p:cNvPr id="10246"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10247" name="Rectangle 2"/>
          <p:cNvSpPr>
            <a:spLocks noGrp="1" noRot="1"/>
          </p:cNvSpPr>
          <p:nvPr>
            <p:ph type="title"/>
          </p:nvPr>
        </p:nvSpPr>
        <p:spPr>
          <a:xfrm>
            <a:off x="298450" y="401638"/>
            <a:ext cx="8540750" cy="1143000"/>
          </a:xfrm>
          <a:ln/>
        </p:spPr>
        <p:txBody>
          <a:bodyPr vert="horz" wrap="square" lIns="91440" tIns="45720" rIns="91440" bIns="45720" anchor="ctr" anchorCtr="0"/>
          <a:p>
            <a:pPr eaLnBrk="1" hangingPunct="1"/>
            <a:r>
              <a:rPr lang="en-US" altLang="zh-CN" dirty="0"/>
              <a:t>3.1 </a:t>
            </a:r>
            <a:r>
              <a:rPr lang="zh-CN" altLang="en-US" dirty="0"/>
              <a:t>阱的基本概念</a:t>
            </a:r>
            <a:endParaRPr lang="zh-CN" altLang="en-US" dirty="0"/>
          </a:p>
        </p:txBody>
      </p:sp>
      <p:sp>
        <p:nvSpPr>
          <p:cNvPr id="10248" name="内容占位符 2"/>
          <p:cNvSpPr txBox="1"/>
          <p:nvPr/>
        </p:nvSpPr>
        <p:spPr>
          <a:xfrm>
            <a:off x="301625" y="1371600"/>
            <a:ext cx="8540750" cy="655638"/>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a:buFont typeface="Wingdings" panose="05000000000000000000" pitchFamily="2" charset="2"/>
              <a:buChar char="u"/>
            </a:pPr>
            <a:r>
              <a:rPr lang="zh-CN" altLang="en-US" b="1" dirty="0">
                <a:solidFill>
                  <a:schemeClr val="tx2"/>
                </a:solidFill>
              </a:rPr>
              <a:t>阱寄生二极管</a:t>
            </a:r>
            <a:endParaRPr lang="zh-CN" altLang="en-US" dirty="0">
              <a:solidFill>
                <a:srgbClr val="00B05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灯片编号占位符 6"/>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11267" name="Rectangle 3"/>
          <p:cNvSpPr>
            <a:spLocks noGrp="1" noRot="1"/>
          </p:cNvSpPr>
          <p:nvPr>
            <p:ph type="body" sz="half" idx="1"/>
          </p:nvPr>
        </p:nvSpPr>
        <p:spPr>
          <a:xfrm>
            <a:off x="304800" y="1981200"/>
            <a:ext cx="8540750" cy="636588"/>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阱接触区（阱连接区）</a:t>
            </a:r>
            <a:endParaRPr lang="zh-CN" altLang="en-US" sz="2800" dirty="0"/>
          </a:p>
        </p:txBody>
      </p:sp>
      <p:pic>
        <p:nvPicPr>
          <p:cNvPr id="11268" name="Picture 4" descr="照片xxx1 543"/>
          <p:cNvPicPr>
            <a:picLocks noChangeAspect="1"/>
          </p:cNvPicPr>
          <p:nvPr>
            <p:ph sz="half" idx="2"/>
          </p:nvPr>
        </p:nvPicPr>
        <p:blipFill>
          <a:blip r:embed="rId1"/>
          <a:srcRect l="12984" r="6992" b="64044"/>
          <a:stretch>
            <a:fillRect/>
          </a:stretch>
        </p:blipFill>
        <p:spPr>
          <a:xfrm>
            <a:off x="684213" y="2708275"/>
            <a:ext cx="4672012" cy="2362200"/>
          </a:xfrm>
          <a:ln/>
        </p:spPr>
      </p:pic>
      <p:sp>
        <p:nvSpPr>
          <p:cNvPr id="11269" name="Text Box 5"/>
          <p:cNvSpPr txBox="1"/>
          <p:nvPr/>
        </p:nvSpPr>
        <p:spPr>
          <a:xfrm>
            <a:off x="5724525" y="2349500"/>
            <a:ext cx="2832100" cy="37226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0000FF"/>
                </a:solidFill>
                <a:latin typeface="楷体_GB2312" pitchFamily="49" charset="-122"/>
                <a:ea typeface="楷体_GB2312" pitchFamily="49" charset="-122"/>
              </a:rPr>
              <a:t>左图</a:t>
            </a:r>
            <a:r>
              <a:rPr lang="en-US" altLang="zh-CN" sz="2800" dirty="0">
                <a:solidFill>
                  <a:srgbClr val="0000FF"/>
                </a:solidFill>
                <a:latin typeface="楷体_GB2312" pitchFamily="49" charset="-122"/>
                <a:ea typeface="楷体_GB2312" pitchFamily="49" charset="-122"/>
              </a:rPr>
              <a:t>PMOS</a:t>
            </a:r>
            <a:r>
              <a:rPr lang="zh-CN" altLang="en-US" sz="2800" dirty="0">
                <a:solidFill>
                  <a:srgbClr val="0000FF"/>
                </a:solidFill>
                <a:latin typeface="楷体_GB2312" pitchFamily="49" charset="-122"/>
                <a:ea typeface="楷体_GB2312" pitchFamily="49" charset="-122"/>
              </a:rPr>
              <a:t>器件两边的阱接触区：</a:t>
            </a:r>
            <a:endParaRPr lang="zh-CN" altLang="en-US" sz="2800" dirty="0">
              <a:solidFill>
                <a:srgbClr val="0000FF"/>
              </a:solidFill>
              <a:latin typeface="楷体_GB2312" pitchFamily="49" charset="-122"/>
              <a:ea typeface="楷体_GB2312" pitchFamily="49" charset="-122"/>
            </a:endParaRPr>
          </a:p>
          <a:p>
            <a:pPr marL="0" lvl="0" indent="0" eaLnBrk="1" hangingPunct="1">
              <a:spcBef>
                <a:spcPct val="50000"/>
              </a:spcBef>
              <a:buClrTx/>
              <a:buSzTx/>
              <a:buFontTx/>
              <a:buNone/>
            </a:pPr>
            <a:r>
              <a:rPr lang="en-US" altLang="zh-CN" sz="2800" dirty="0">
                <a:solidFill>
                  <a:srgbClr val="0000FF"/>
                </a:solidFill>
                <a:latin typeface="楷体_GB2312" pitchFamily="49" charset="-122"/>
                <a:ea typeface="楷体_GB2312" pitchFamily="49" charset="-122"/>
              </a:rPr>
              <a:t>N+</a:t>
            </a:r>
            <a:r>
              <a:rPr lang="zh-CN" altLang="en-US" sz="2800" dirty="0">
                <a:solidFill>
                  <a:srgbClr val="0000FF"/>
                </a:solidFill>
                <a:latin typeface="楷体_GB2312" pitchFamily="49" charset="-122"/>
                <a:ea typeface="楷体_GB2312" pitchFamily="49" charset="-122"/>
              </a:rPr>
              <a:t>掺杂降低了接触电阻；</a:t>
            </a:r>
            <a:r>
              <a:rPr lang="en-US" altLang="zh-CN" sz="2800" dirty="0">
                <a:solidFill>
                  <a:srgbClr val="0000FF"/>
                </a:solidFill>
                <a:latin typeface="楷体_GB2312" pitchFamily="49" charset="-122"/>
                <a:ea typeface="楷体_GB2312" pitchFamily="49" charset="-122"/>
              </a:rPr>
              <a:t>N+</a:t>
            </a:r>
            <a:r>
              <a:rPr lang="zh-CN" altLang="en-US" sz="2800" dirty="0">
                <a:solidFill>
                  <a:srgbClr val="0000FF"/>
                </a:solidFill>
                <a:latin typeface="楷体_GB2312" pitchFamily="49" charset="-122"/>
                <a:ea typeface="楷体_GB2312" pitchFamily="49" charset="-122"/>
              </a:rPr>
              <a:t>掺杂使其上的接触孔容易刻蚀，通过淀积金属形成欧姆接触；</a:t>
            </a:r>
            <a:endParaRPr lang="zh-CN" altLang="en-US" sz="2800" dirty="0">
              <a:solidFill>
                <a:srgbClr val="0000FF"/>
              </a:solidFill>
              <a:latin typeface="楷体_GB2312" pitchFamily="49" charset="-122"/>
              <a:ea typeface="楷体_GB2312" pitchFamily="49" charset="-122"/>
            </a:endParaRPr>
          </a:p>
        </p:txBody>
      </p:sp>
      <p:sp>
        <p:nvSpPr>
          <p:cNvPr id="11270"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11271" name="Rectangle 2"/>
          <p:cNvSpPr>
            <a:spLocks noGrp="1" noRot="1"/>
          </p:cNvSpPr>
          <p:nvPr>
            <p:ph type="title"/>
          </p:nvPr>
        </p:nvSpPr>
        <p:spPr>
          <a:xfrm>
            <a:off x="301625" y="731838"/>
            <a:ext cx="8540750" cy="1143000"/>
          </a:xfrm>
          <a:ln/>
        </p:spPr>
        <p:txBody>
          <a:bodyPr vert="horz" wrap="square" lIns="91440" tIns="45720" rIns="91440" bIns="45720" anchor="ctr" anchorCtr="0"/>
          <a:p>
            <a:pPr eaLnBrk="1" hangingPunct="1"/>
            <a:r>
              <a:rPr lang="en-US" altLang="zh-CN" dirty="0"/>
              <a:t>3.2 </a:t>
            </a:r>
            <a:r>
              <a:rPr lang="zh-CN" altLang="en-US" dirty="0"/>
              <a:t>阱连接布局</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灯片编号占位符 6"/>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12291" name="Rectangle 3"/>
          <p:cNvSpPr>
            <a:spLocks noGrp="1" noRot="1"/>
          </p:cNvSpPr>
          <p:nvPr>
            <p:ph type="body" sz="half" idx="1"/>
          </p:nvPr>
        </p:nvSpPr>
        <p:spPr>
          <a:xfrm>
            <a:off x="304800" y="1981200"/>
            <a:ext cx="8540750" cy="1871663"/>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经验法则：尽可能多的设置阱连接区和衬底连接区。</a:t>
            </a:r>
            <a:endParaRPr lang="zh-CN" altLang="en-US" sz="2800" dirty="0"/>
          </a:p>
        </p:txBody>
      </p:sp>
      <p:pic>
        <p:nvPicPr>
          <p:cNvPr id="12292" name="Picture 4" descr="照片xxx1 543"/>
          <p:cNvPicPr>
            <a:picLocks noChangeAspect="1"/>
          </p:cNvPicPr>
          <p:nvPr>
            <p:ph sz="half" idx="2"/>
          </p:nvPr>
        </p:nvPicPr>
        <p:blipFill>
          <a:blip r:embed="rId1"/>
          <a:srcRect l="6905" t="59262" r="4604" b="12430"/>
          <a:stretch>
            <a:fillRect/>
          </a:stretch>
        </p:blipFill>
        <p:spPr>
          <a:xfrm>
            <a:off x="695325" y="2914650"/>
            <a:ext cx="7837488" cy="2822575"/>
          </a:xfrm>
          <a:ln/>
        </p:spPr>
      </p:pic>
      <p:sp>
        <p:nvSpPr>
          <p:cNvPr id="12293"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
        <p:nvSpPr>
          <p:cNvPr id="12294" name="Rectangle 2"/>
          <p:cNvSpPr>
            <a:spLocks noGrp="1" noRot="1"/>
          </p:cNvSpPr>
          <p:nvPr>
            <p:ph type="title"/>
          </p:nvPr>
        </p:nvSpPr>
        <p:spPr>
          <a:xfrm>
            <a:off x="301625" y="371475"/>
            <a:ext cx="8540750" cy="1143000"/>
          </a:xfrm>
          <a:ln/>
        </p:spPr>
        <p:txBody>
          <a:bodyPr vert="horz" wrap="square" lIns="91440" tIns="45720" rIns="91440" bIns="45720" anchor="ctr" anchorCtr="0"/>
          <a:p>
            <a:pPr eaLnBrk="1" hangingPunct="1"/>
            <a:r>
              <a:rPr lang="en-US" altLang="zh-CN" dirty="0"/>
              <a:t>3.2 </a:t>
            </a:r>
            <a:r>
              <a:rPr lang="zh-CN" altLang="en-US" dirty="0"/>
              <a:t>阱连接布局</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灯片编号占位符 6"/>
          <p:cNvSpPr txBox="1">
            <a:spLocks noGrp="1"/>
          </p:cNvSpPr>
          <p:nvPr>
            <p:ph type="sldNum" sz="quarter" idx="12"/>
          </p:nvPr>
        </p:nvSpPr>
        <p:spPr>
          <a:ln/>
        </p:spPr>
        <p:txBody>
          <a:bodyPr/>
          <a:p>
            <a:pPr marL="0" indent="0" algn="r" eaLnBrk="1" hangingPunct="1">
              <a:spcBef>
                <a:spcPct val="0"/>
              </a:spcBef>
              <a:buClrTx/>
              <a:buSzTx/>
              <a:buFontTx/>
              <a:buNone/>
            </a:pPr>
            <a:fld id="{9A0DB2DC-4C9A-4742-B13C-FB6460FD3503}" type="slidenum">
              <a:rPr lang="en-US" altLang="zh-CN" sz="1400" dirty="0"/>
            </a:fld>
            <a:endParaRPr lang="en-US" altLang="zh-CN" sz="1400" dirty="0"/>
          </a:p>
        </p:txBody>
      </p:sp>
      <p:sp>
        <p:nvSpPr>
          <p:cNvPr id="13315" name="Rectangle 2"/>
          <p:cNvSpPr>
            <a:spLocks noGrp="1" noRot="1"/>
          </p:cNvSpPr>
          <p:nvPr>
            <p:ph type="title"/>
          </p:nvPr>
        </p:nvSpPr>
        <p:spPr>
          <a:ln/>
        </p:spPr>
        <p:txBody>
          <a:bodyPr vert="horz" wrap="square" lIns="91440" tIns="45720" rIns="91440" bIns="45720" anchor="ctr" anchorCtr="0"/>
          <a:p>
            <a:pPr eaLnBrk="1" hangingPunct="1"/>
            <a:r>
              <a:rPr lang="en-US" altLang="zh-CN" dirty="0"/>
              <a:t>3.2 </a:t>
            </a:r>
            <a:r>
              <a:rPr lang="zh-CN" altLang="en-US" dirty="0"/>
              <a:t>阱连接布局</a:t>
            </a:r>
            <a:endParaRPr lang="zh-CN" altLang="en-US" dirty="0"/>
          </a:p>
        </p:txBody>
      </p:sp>
      <p:sp>
        <p:nvSpPr>
          <p:cNvPr id="13316" name="Rectangle 3"/>
          <p:cNvSpPr>
            <a:spLocks noGrp="1" noRot="1"/>
          </p:cNvSpPr>
          <p:nvPr>
            <p:ph type="body" sz="half" idx="2"/>
          </p:nvPr>
        </p:nvSpPr>
        <p:spPr>
          <a:xfrm>
            <a:off x="4659313" y="1981200"/>
            <a:ext cx="4186237" cy="3886200"/>
          </a:xfrm>
          <a:ln/>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由于</a:t>
            </a:r>
            <a:r>
              <a:rPr lang="en-US" altLang="zh-CN" sz="2800" dirty="0"/>
              <a:t>N</a:t>
            </a:r>
            <a:r>
              <a:rPr lang="zh-CN" altLang="en-US" sz="2800" dirty="0"/>
              <a:t>阱掺杂区是有电阻的，该电阻将产生压降并有可能导致</a:t>
            </a:r>
            <a:r>
              <a:rPr lang="en-US" altLang="zh-CN" sz="2800" dirty="0"/>
              <a:t>PN</a:t>
            </a:r>
            <a:r>
              <a:rPr lang="zh-CN" altLang="en-US" sz="2800" dirty="0"/>
              <a:t>二极管导通。因此</a:t>
            </a:r>
            <a:r>
              <a:rPr lang="zh-CN" altLang="en-US" sz="2800" dirty="0">
                <a:solidFill>
                  <a:srgbClr val="FF0000"/>
                </a:solidFill>
              </a:rPr>
              <a:t>如左图这种结构应该避免。</a:t>
            </a:r>
            <a:endParaRPr lang="zh-CN" altLang="en-US" sz="2800" dirty="0">
              <a:solidFill>
                <a:srgbClr val="FF0000"/>
              </a:solidFill>
            </a:endParaRPr>
          </a:p>
          <a:p>
            <a:pPr eaLnBrk="1" hangingPunct="1">
              <a:buClr>
                <a:schemeClr val="hlink"/>
              </a:buClr>
              <a:buSzPct val="70000"/>
              <a:buFont typeface="Wingdings" panose="05000000000000000000" pitchFamily="2" charset="2"/>
              <a:buNone/>
            </a:pPr>
            <a:endParaRPr lang="en-US" altLang="zh-CN" sz="2800" dirty="0">
              <a:solidFill>
                <a:srgbClr val="FF0000"/>
              </a:solidFill>
            </a:endParaRPr>
          </a:p>
        </p:txBody>
      </p:sp>
      <p:pic>
        <p:nvPicPr>
          <p:cNvPr id="13317" name="Picture 4" descr="照片xxx1 544"/>
          <p:cNvPicPr>
            <a:picLocks noChangeAspect="1"/>
          </p:cNvPicPr>
          <p:nvPr>
            <p:ph sz="half" idx="1"/>
          </p:nvPr>
        </p:nvPicPr>
        <p:blipFill>
          <a:blip r:embed="rId1"/>
          <a:srcRect l="1616" t="31516" r="16565" b="28485"/>
          <a:stretch>
            <a:fillRect/>
          </a:stretch>
        </p:blipFill>
        <p:spPr>
          <a:xfrm>
            <a:off x="228600" y="2184400"/>
            <a:ext cx="4352925" cy="2836863"/>
          </a:xfrm>
          <a:ln/>
        </p:spPr>
      </p:pic>
      <p:sp>
        <p:nvSpPr>
          <p:cNvPr id="13318" name="Line 5"/>
          <p:cNvSpPr/>
          <p:nvPr/>
        </p:nvSpPr>
        <p:spPr>
          <a:xfrm flipH="1">
            <a:off x="1763713" y="5013325"/>
            <a:ext cx="576262" cy="215900"/>
          </a:xfrm>
          <a:prstGeom prst="line">
            <a:avLst/>
          </a:prstGeom>
          <a:ln w="9525" cap="flat" cmpd="sng">
            <a:solidFill>
              <a:schemeClr val="tx1"/>
            </a:solidFill>
            <a:prstDash val="solid"/>
            <a:headEnd type="none" w="med" len="med"/>
            <a:tailEnd type="triangle" w="med" len="med"/>
          </a:ln>
        </p:spPr>
      </p:sp>
      <p:sp>
        <p:nvSpPr>
          <p:cNvPr id="13319" name="Text Box 6"/>
          <p:cNvSpPr txBox="1"/>
          <p:nvPr/>
        </p:nvSpPr>
        <p:spPr>
          <a:xfrm>
            <a:off x="827088" y="5300663"/>
            <a:ext cx="2808287"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b="1" dirty="0"/>
              <a:t>阱中心部位晶体管离阱连接区太远</a:t>
            </a:r>
            <a:endParaRPr lang="zh-CN" altLang="en-US" sz="1800" b="1" dirty="0"/>
          </a:p>
        </p:txBody>
      </p:sp>
      <p:sp>
        <p:nvSpPr>
          <p:cNvPr id="13320" name="页脚占位符 1"/>
          <p:cNvSpPr txBox="1">
            <a:spLocks noGrp="1"/>
          </p:cNvSpPr>
          <p:nvPr>
            <p:ph type="ftr" sz="quarter" idx="11"/>
          </p:nvPr>
        </p:nvSpPr>
        <p:spPr>
          <a:ln/>
        </p:spPr>
        <p:txBody>
          <a:bodyPr/>
          <a:p>
            <a:pPr marL="0" indent="0" algn="ctr" eaLnBrk="1" hangingPunct="1">
              <a:spcBef>
                <a:spcPct val="0"/>
              </a:spcBef>
              <a:buClrTx/>
              <a:buSzTx/>
              <a:buFontTx/>
              <a:buNone/>
            </a:pPr>
            <a:r>
              <a:rPr lang="en-US" altLang="zh-CN" sz="1400" dirty="0"/>
              <a:t>CMOS</a:t>
            </a:r>
            <a:r>
              <a:rPr lang="zh-CN" altLang="en-US" sz="1400" dirty="0"/>
              <a:t>集成电路原理与设计：阱</a:t>
            </a:r>
            <a:endParaRPr lang="en-US" altLang="zh-CN" sz="1400" dirty="0"/>
          </a:p>
        </p:txBody>
      </p:sp>
    </p:spTree>
  </p:cSld>
  <p:clrMapOvr>
    <a:masterClrMapping/>
  </p:clrMapOvr>
</p:sld>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0</TotalTime>
  <Words>5565</Words>
  <Application>WPS 演示</Application>
  <PresentationFormat>全屏显示(4:3)</PresentationFormat>
  <Paragraphs>552</Paragraphs>
  <Slides>46</Slides>
  <Notes>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11</vt:i4>
      </vt:variant>
      <vt:variant>
        <vt:lpstr>幻灯片标题</vt:lpstr>
      </vt:variant>
      <vt:variant>
        <vt:i4>46</vt:i4>
      </vt:variant>
    </vt:vector>
  </HeadingPairs>
  <TitlesOfParts>
    <vt:vector size="67" baseType="lpstr">
      <vt:lpstr>Arial</vt:lpstr>
      <vt:lpstr>宋体</vt:lpstr>
      <vt:lpstr>Wingdings</vt:lpstr>
      <vt:lpstr>楷体_GB2312</vt:lpstr>
      <vt:lpstr>新宋体</vt:lpstr>
      <vt:lpstr>华文新魏</vt:lpstr>
      <vt:lpstr>Times New Roman</vt:lpstr>
      <vt:lpstr>微软雅黑</vt:lpstr>
      <vt:lpstr>Arial Unicode MS</vt:lpstr>
      <vt:lpstr>古瓶荷花</vt:lpstr>
      <vt:lpstr>Visio.Drawing.11</vt:lpstr>
      <vt:lpstr>Visio.Drawing.11</vt:lpstr>
      <vt:lpstr>Visio.Drawing.11</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阱</dc:title>
  <dc:creator>Ying Ruan</dc:creator>
  <cp:lastModifiedBy>defaulblank</cp:lastModifiedBy>
  <cp:revision>65</cp:revision>
  <dcterms:created xsi:type="dcterms:W3CDTF">2009-03-01T02:41:03Z</dcterms:created>
  <dcterms:modified xsi:type="dcterms:W3CDTF">2023-12-14T08:47:07Z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058A62813E2844B0A8AC02708E5F0EF1_13</vt:lpwstr>
  </property>
  <property fmtid="{D5CDD505-2E9C-101B-9397-08002B2CF9AE}" pid="3" name="KSOProductBuildVer">
    <vt:lpwstr>2052-12.1.0.15990</vt:lpwstr>
  </property>
</Properties>
</file>